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9" r:id="rId2"/>
    <p:sldId id="295" r:id="rId3"/>
    <p:sldId id="296" r:id="rId4"/>
    <p:sldId id="297" r:id="rId5"/>
    <p:sldId id="298" r:id="rId6"/>
    <p:sldId id="299" r:id="rId7"/>
    <p:sldId id="300" r:id="rId8"/>
    <p:sldId id="287" r:id="rId9"/>
    <p:sldId id="301" r:id="rId10"/>
    <p:sldId id="276" r:id="rId11"/>
    <p:sldId id="291" r:id="rId12"/>
    <p:sldId id="304" r:id="rId13"/>
    <p:sldId id="302" r:id="rId14"/>
    <p:sldId id="292" r:id="rId15"/>
    <p:sldId id="303" r:id="rId16"/>
    <p:sldId id="266" r:id="rId17"/>
    <p:sldId id="293" r:id="rId18"/>
    <p:sldId id="268" r:id="rId19"/>
    <p:sldId id="270" r:id="rId20"/>
    <p:sldId id="315" r:id="rId21"/>
    <p:sldId id="313" r:id="rId22"/>
    <p:sldId id="314" r:id="rId23"/>
    <p:sldId id="316" r:id="rId24"/>
    <p:sldId id="317" r:id="rId25"/>
    <p:sldId id="318" r:id="rId26"/>
    <p:sldId id="271" r:id="rId27"/>
    <p:sldId id="294" r:id="rId28"/>
    <p:sldId id="272" r:id="rId29"/>
    <p:sldId id="273" r:id="rId30"/>
    <p:sldId id="274" r:id="rId31"/>
    <p:sldId id="275"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07C"/>
    <a:srgbClr val="1F23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0"/>
    <p:restoredTop sz="94587"/>
  </p:normalViewPr>
  <p:slideViewPr>
    <p:cSldViewPr snapToGrid="0" snapToObjects="1">
      <p:cViewPr varScale="1">
        <p:scale>
          <a:sx n="108" d="100"/>
          <a:sy n="108"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8C17A8-BDB7-411F-93EC-3F188192B28E}"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FE654368-49BB-436D-88E2-E52BA4A23D48}">
      <dgm:prSet/>
      <dgm:spPr/>
      <dgm:t>
        <a:bodyPr/>
        <a:lstStyle/>
        <a:p>
          <a:r>
            <a:rPr lang="ka-GE" b="1" dirty="0">
              <a:latin typeface="Calibri" panose="020F0502020204030204" pitchFamily="34" charset="0"/>
              <a:cs typeface="Calibri" panose="020F0502020204030204" pitchFamily="34" charset="0"/>
            </a:rPr>
            <a:t>ფუნდამენტური (</a:t>
          </a:r>
          <a:r>
            <a:rPr lang="en-US" b="1" dirty="0">
              <a:latin typeface="Calibri" panose="020F0502020204030204" pitchFamily="34" charset="0"/>
              <a:cs typeface="Calibri" panose="020F0502020204030204" pitchFamily="34" charset="0"/>
            </a:rPr>
            <a:t>Basic or Pure Research):</a:t>
          </a:r>
          <a:r>
            <a:rPr lang="en-US" dirty="0">
              <a:latin typeface="Calibri" panose="020F0502020204030204" pitchFamily="34" charset="0"/>
              <a:cs typeface="Calibri" panose="020F0502020204030204" pitchFamily="34" charset="0"/>
            </a:rPr>
            <a:t> </a:t>
          </a:r>
          <a:endParaRPr lang="ka-GE" dirty="0">
            <a:latin typeface="Calibri" panose="020F0502020204030204" pitchFamily="34" charset="0"/>
            <a:cs typeface="Calibri" panose="020F0502020204030204" pitchFamily="34" charset="0"/>
          </a:endParaRPr>
        </a:p>
        <a:p>
          <a:r>
            <a:rPr lang="ka-GE" dirty="0">
              <a:latin typeface="Calibri" panose="020F0502020204030204" pitchFamily="34" charset="0"/>
              <a:cs typeface="Calibri" panose="020F0502020204030204" pitchFamily="34" charset="0"/>
            </a:rPr>
            <a:t>ახალი პრინციპების დადგენა, პრაქტიკული მიზნის გარეშე. იკვლევს ბუნების ფენომენებს, არა კონკრეტული პრაქტიკული პრობლემის გადასაჭრელად, არამედ ახალი ცოდნისა და პრინციპების დასადგენად. მაგალითად, ელექტრონის აღმოჩენა.</a:t>
          </a:r>
          <a:endParaRPr lang="en-US" dirty="0">
            <a:latin typeface="Calibri" panose="020F0502020204030204" pitchFamily="34" charset="0"/>
            <a:cs typeface="Calibri" panose="020F0502020204030204" pitchFamily="34" charset="0"/>
          </a:endParaRPr>
        </a:p>
      </dgm:t>
    </dgm:pt>
    <dgm:pt modelId="{2EB58C7C-9040-4DBC-A94C-2682C587EB0D}" type="parTrans" cxnId="{80EC2BA6-6BA4-486F-8F8B-9CA32C56EE3C}">
      <dgm:prSet/>
      <dgm:spPr/>
      <dgm:t>
        <a:bodyPr/>
        <a:lstStyle/>
        <a:p>
          <a:endParaRPr lang="en-US"/>
        </a:p>
      </dgm:t>
    </dgm:pt>
    <dgm:pt modelId="{15DFE167-BBEA-454D-AF6F-7DB5E061081D}" type="sibTrans" cxnId="{80EC2BA6-6BA4-486F-8F8B-9CA32C56EE3C}">
      <dgm:prSet/>
      <dgm:spPr/>
      <dgm:t>
        <a:bodyPr/>
        <a:lstStyle/>
        <a:p>
          <a:endParaRPr lang="en-US"/>
        </a:p>
      </dgm:t>
    </dgm:pt>
    <dgm:pt modelId="{C99D5E68-487D-40F5-8217-50D431540327}">
      <dgm:prSet/>
      <dgm:spPr/>
      <dgm:t>
        <a:bodyPr/>
        <a:lstStyle/>
        <a:p>
          <a:r>
            <a:rPr lang="ka-GE" b="1" dirty="0">
              <a:latin typeface="Calibri" panose="020F0502020204030204" pitchFamily="34" charset="0"/>
              <a:cs typeface="Calibri" panose="020F0502020204030204" pitchFamily="34" charset="0"/>
            </a:rPr>
            <a:t>გამოყენებითი (</a:t>
          </a:r>
          <a:r>
            <a:rPr lang="en-US" b="1" dirty="0">
              <a:latin typeface="Calibri" panose="020F0502020204030204" pitchFamily="34" charset="0"/>
              <a:cs typeface="Calibri" panose="020F0502020204030204" pitchFamily="34" charset="0"/>
            </a:rPr>
            <a:t>Applied Research):</a:t>
          </a:r>
          <a:endParaRPr lang="ka-GE"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პრობლემების გადაჭრისთვის პრაქტიკული მიზნის მქონე კვლევა. ისეთი პრაქტიკული პრობლემების გადასაჭრელად განხორციელებული კვლევა, როგორიცაა ახალი ტექნოლოგიების შემუშავება ან დაავადებების წინააღმდეგ ვაქცინების შექმნა.</a:t>
          </a:r>
          <a:endParaRPr lang="en-US" dirty="0">
            <a:latin typeface="Calibri" panose="020F0502020204030204" pitchFamily="34" charset="0"/>
            <a:cs typeface="Calibri" panose="020F0502020204030204" pitchFamily="34" charset="0"/>
          </a:endParaRPr>
        </a:p>
      </dgm:t>
    </dgm:pt>
    <dgm:pt modelId="{24D075D7-3471-472D-8284-2CC904B96CBF}" type="parTrans" cxnId="{18BC4476-7748-440B-8C47-94B9748205C1}">
      <dgm:prSet/>
      <dgm:spPr/>
      <dgm:t>
        <a:bodyPr/>
        <a:lstStyle/>
        <a:p>
          <a:endParaRPr lang="en-US"/>
        </a:p>
      </dgm:t>
    </dgm:pt>
    <dgm:pt modelId="{5C3393AD-C787-458C-AE17-EB2BA7140D07}" type="sibTrans" cxnId="{18BC4476-7748-440B-8C47-94B9748205C1}">
      <dgm:prSet/>
      <dgm:spPr/>
      <dgm:t>
        <a:bodyPr/>
        <a:lstStyle/>
        <a:p>
          <a:endParaRPr lang="en-US"/>
        </a:p>
      </dgm:t>
    </dgm:pt>
    <dgm:pt modelId="{9305C98B-13E7-48CF-9A30-E47DDEC4463F}" type="pres">
      <dgm:prSet presAssocID="{F68C17A8-BDB7-411F-93EC-3F188192B28E}" presName="vert0" presStyleCnt="0">
        <dgm:presLayoutVars>
          <dgm:dir/>
          <dgm:animOne val="branch"/>
          <dgm:animLvl val="lvl"/>
        </dgm:presLayoutVars>
      </dgm:prSet>
      <dgm:spPr/>
    </dgm:pt>
    <dgm:pt modelId="{D17D2772-0CBC-4372-A83D-BA0FE9F017A5}" type="pres">
      <dgm:prSet presAssocID="{FE654368-49BB-436D-88E2-E52BA4A23D48}" presName="thickLine" presStyleLbl="alignNode1" presStyleIdx="0" presStyleCnt="2"/>
      <dgm:spPr/>
    </dgm:pt>
    <dgm:pt modelId="{9A930C6B-E317-4A17-BD57-4F5650F4BF03}" type="pres">
      <dgm:prSet presAssocID="{FE654368-49BB-436D-88E2-E52BA4A23D48}" presName="horz1" presStyleCnt="0"/>
      <dgm:spPr/>
    </dgm:pt>
    <dgm:pt modelId="{FA78CFDF-64F6-4013-BBEF-234CFFBEEC3C}" type="pres">
      <dgm:prSet presAssocID="{FE654368-49BB-436D-88E2-E52BA4A23D48}" presName="tx1" presStyleLbl="revTx" presStyleIdx="0" presStyleCnt="2" custLinFactY="-16875" custLinFactNeighborX="-33264" custLinFactNeighborY="-100000"/>
      <dgm:spPr/>
    </dgm:pt>
    <dgm:pt modelId="{B7AB40CE-DC28-428A-A674-26B327D40D83}" type="pres">
      <dgm:prSet presAssocID="{FE654368-49BB-436D-88E2-E52BA4A23D48}" presName="vert1" presStyleCnt="0"/>
      <dgm:spPr/>
    </dgm:pt>
    <dgm:pt modelId="{D35FB661-872B-424E-A126-D8D0C8F2E75B}" type="pres">
      <dgm:prSet presAssocID="{C99D5E68-487D-40F5-8217-50D431540327}" presName="thickLine" presStyleLbl="alignNode1" presStyleIdx="1" presStyleCnt="2"/>
      <dgm:spPr/>
    </dgm:pt>
    <dgm:pt modelId="{F1C82FBF-53AB-44D5-B6FB-A7335C55470E}" type="pres">
      <dgm:prSet presAssocID="{C99D5E68-487D-40F5-8217-50D431540327}" presName="horz1" presStyleCnt="0"/>
      <dgm:spPr/>
    </dgm:pt>
    <dgm:pt modelId="{86650B2D-D0A2-4E0F-8DC6-9B7416D0021D}" type="pres">
      <dgm:prSet presAssocID="{C99D5E68-487D-40F5-8217-50D431540327}" presName="tx1" presStyleLbl="revTx" presStyleIdx="1" presStyleCnt="2"/>
      <dgm:spPr/>
    </dgm:pt>
    <dgm:pt modelId="{CC3453BB-52B7-4034-94E1-32FF03E0BE32}" type="pres">
      <dgm:prSet presAssocID="{C99D5E68-487D-40F5-8217-50D431540327}" presName="vert1" presStyleCnt="0"/>
      <dgm:spPr/>
    </dgm:pt>
  </dgm:ptLst>
  <dgm:cxnLst>
    <dgm:cxn modelId="{77B9B43B-7208-4ADB-BC04-8B89405EB704}" type="presOf" srcId="{FE654368-49BB-436D-88E2-E52BA4A23D48}" destId="{FA78CFDF-64F6-4013-BBEF-234CFFBEEC3C}" srcOrd="0" destOrd="0" presId="urn:microsoft.com/office/officeart/2008/layout/LinedList"/>
    <dgm:cxn modelId="{95171E64-C0D3-47EB-9862-179E140D744A}" type="presOf" srcId="{C99D5E68-487D-40F5-8217-50D431540327}" destId="{86650B2D-D0A2-4E0F-8DC6-9B7416D0021D}" srcOrd="0" destOrd="0" presId="urn:microsoft.com/office/officeart/2008/layout/LinedList"/>
    <dgm:cxn modelId="{18BC4476-7748-440B-8C47-94B9748205C1}" srcId="{F68C17A8-BDB7-411F-93EC-3F188192B28E}" destId="{C99D5E68-487D-40F5-8217-50D431540327}" srcOrd="1" destOrd="0" parTransId="{24D075D7-3471-472D-8284-2CC904B96CBF}" sibTransId="{5C3393AD-C787-458C-AE17-EB2BA7140D07}"/>
    <dgm:cxn modelId="{04B30F98-3D02-433D-B322-CF01585F5877}" type="presOf" srcId="{F68C17A8-BDB7-411F-93EC-3F188192B28E}" destId="{9305C98B-13E7-48CF-9A30-E47DDEC4463F}" srcOrd="0" destOrd="0" presId="urn:microsoft.com/office/officeart/2008/layout/LinedList"/>
    <dgm:cxn modelId="{80EC2BA6-6BA4-486F-8F8B-9CA32C56EE3C}" srcId="{F68C17A8-BDB7-411F-93EC-3F188192B28E}" destId="{FE654368-49BB-436D-88E2-E52BA4A23D48}" srcOrd="0" destOrd="0" parTransId="{2EB58C7C-9040-4DBC-A94C-2682C587EB0D}" sibTransId="{15DFE167-BBEA-454D-AF6F-7DB5E061081D}"/>
    <dgm:cxn modelId="{1F5916FC-9299-4678-85D3-4EF10D6ACA0D}" type="presParOf" srcId="{9305C98B-13E7-48CF-9A30-E47DDEC4463F}" destId="{D17D2772-0CBC-4372-A83D-BA0FE9F017A5}" srcOrd="0" destOrd="0" presId="urn:microsoft.com/office/officeart/2008/layout/LinedList"/>
    <dgm:cxn modelId="{D7F6FADC-99F1-437F-B2B2-BAFF0601340C}" type="presParOf" srcId="{9305C98B-13E7-48CF-9A30-E47DDEC4463F}" destId="{9A930C6B-E317-4A17-BD57-4F5650F4BF03}" srcOrd="1" destOrd="0" presId="urn:microsoft.com/office/officeart/2008/layout/LinedList"/>
    <dgm:cxn modelId="{FE2BFB07-9F11-429D-89E8-286322A22F9A}" type="presParOf" srcId="{9A930C6B-E317-4A17-BD57-4F5650F4BF03}" destId="{FA78CFDF-64F6-4013-BBEF-234CFFBEEC3C}" srcOrd="0" destOrd="0" presId="urn:microsoft.com/office/officeart/2008/layout/LinedList"/>
    <dgm:cxn modelId="{A68980D6-40B4-4174-9F05-ACB33F0F6157}" type="presParOf" srcId="{9A930C6B-E317-4A17-BD57-4F5650F4BF03}" destId="{B7AB40CE-DC28-428A-A674-26B327D40D83}" srcOrd="1" destOrd="0" presId="urn:microsoft.com/office/officeart/2008/layout/LinedList"/>
    <dgm:cxn modelId="{11121908-D2BA-439B-980D-F9A92EEA6B42}" type="presParOf" srcId="{9305C98B-13E7-48CF-9A30-E47DDEC4463F}" destId="{D35FB661-872B-424E-A126-D8D0C8F2E75B}" srcOrd="2" destOrd="0" presId="urn:microsoft.com/office/officeart/2008/layout/LinedList"/>
    <dgm:cxn modelId="{0BC10653-2FD2-4D45-AD3D-174B50635E60}" type="presParOf" srcId="{9305C98B-13E7-48CF-9A30-E47DDEC4463F}" destId="{F1C82FBF-53AB-44D5-B6FB-A7335C55470E}" srcOrd="3" destOrd="0" presId="urn:microsoft.com/office/officeart/2008/layout/LinedList"/>
    <dgm:cxn modelId="{76628AF9-CC8A-42EA-AB07-46C5F1787A21}" type="presParOf" srcId="{F1C82FBF-53AB-44D5-B6FB-A7335C55470E}" destId="{86650B2D-D0A2-4E0F-8DC6-9B7416D0021D}" srcOrd="0" destOrd="0" presId="urn:microsoft.com/office/officeart/2008/layout/LinedList"/>
    <dgm:cxn modelId="{D5FB1FA5-8A25-4FA1-8DAA-1D0BA527F386}" type="presParOf" srcId="{F1C82FBF-53AB-44D5-B6FB-A7335C55470E}" destId="{CC3453BB-52B7-4034-94E1-32FF03E0BE3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D2772-0CBC-4372-A83D-BA0FE9F017A5}">
      <dsp:nvSpPr>
        <dsp:cNvPr id="0" name=""/>
        <dsp:cNvSpPr/>
      </dsp:nvSpPr>
      <dsp:spPr>
        <a:xfrm>
          <a:off x="0" y="0"/>
          <a:ext cx="6634577"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A78CFDF-64F6-4013-BBEF-234CFFBEEC3C}">
      <dsp:nvSpPr>
        <dsp:cNvPr id="0" name=""/>
        <dsp:cNvSpPr/>
      </dsp:nvSpPr>
      <dsp:spPr>
        <a:xfrm>
          <a:off x="0" y="0"/>
          <a:ext cx="6634577" cy="2853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ka-GE" sz="2400" b="1" kern="1200" dirty="0">
              <a:latin typeface="Calibri" panose="020F0502020204030204" pitchFamily="34" charset="0"/>
              <a:cs typeface="Calibri" panose="020F0502020204030204" pitchFamily="34" charset="0"/>
            </a:rPr>
            <a:t>ფუნდამენტური (</a:t>
          </a:r>
          <a:r>
            <a:rPr lang="en-US" sz="2400" b="1" kern="1200" dirty="0">
              <a:latin typeface="Calibri" panose="020F0502020204030204" pitchFamily="34" charset="0"/>
              <a:cs typeface="Calibri" panose="020F0502020204030204" pitchFamily="34" charset="0"/>
            </a:rPr>
            <a:t>Basic or Pure Research):</a:t>
          </a:r>
          <a:r>
            <a:rPr lang="en-US" sz="2400" kern="1200" dirty="0">
              <a:latin typeface="Calibri" panose="020F0502020204030204" pitchFamily="34" charset="0"/>
              <a:cs typeface="Calibri" panose="020F0502020204030204" pitchFamily="34" charset="0"/>
            </a:rPr>
            <a:t> </a:t>
          </a:r>
          <a:endParaRPr lang="ka-GE" sz="2400" kern="1200" dirty="0">
            <a:latin typeface="Calibri" panose="020F0502020204030204" pitchFamily="34" charset="0"/>
            <a:cs typeface="Calibri" panose="020F0502020204030204" pitchFamily="34" charset="0"/>
          </a:endParaRPr>
        </a:p>
        <a:p>
          <a:pPr marL="0" lvl="0" indent="0" algn="l" defTabSz="1066800">
            <a:lnSpc>
              <a:spcPct val="90000"/>
            </a:lnSpc>
            <a:spcBef>
              <a:spcPct val="0"/>
            </a:spcBef>
            <a:spcAft>
              <a:spcPct val="35000"/>
            </a:spcAft>
            <a:buNone/>
          </a:pPr>
          <a:r>
            <a:rPr lang="ka-GE" sz="2400" kern="1200" dirty="0">
              <a:latin typeface="Calibri" panose="020F0502020204030204" pitchFamily="34" charset="0"/>
              <a:cs typeface="Calibri" panose="020F0502020204030204" pitchFamily="34" charset="0"/>
            </a:rPr>
            <a:t>ახალი პრინციპების დადგენა, პრაქტიკული მიზნის გარეშე. იკვლევს ბუნების ფენომენებს, არა კონკრეტული პრაქტიკული პრობლემის გადასაჭრელად, არამედ ახალი ცოდნისა და პრინციპების დასადგენად. მაგალითად, ელექტრონის აღმოჩენა.</a:t>
          </a:r>
          <a:endParaRPr lang="en-US" sz="2400" kern="1200" dirty="0">
            <a:latin typeface="Calibri" panose="020F0502020204030204" pitchFamily="34" charset="0"/>
            <a:cs typeface="Calibri" panose="020F0502020204030204" pitchFamily="34" charset="0"/>
          </a:endParaRPr>
        </a:p>
      </dsp:txBody>
      <dsp:txXfrm>
        <a:off x="0" y="0"/>
        <a:ext cx="6634577" cy="2853903"/>
      </dsp:txXfrm>
    </dsp:sp>
    <dsp:sp modelId="{D35FB661-872B-424E-A126-D8D0C8F2E75B}">
      <dsp:nvSpPr>
        <dsp:cNvPr id="0" name=""/>
        <dsp:cNvSpPr/>
      </dsp:nvSpPr>
      <dsp:spPr>
        <a:xfrm>
          <a:off x="0" y="2853903"/>
          <a:ext cx="6634577"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650B2D-D0A2-4E0F-8DC6-9B7416D0021D}">
      <dsp:nvSpPr>
        <dsp:cNvPr id="0" name=""/>
        <dsp:cNvSpPr/>
      </dsp:nvSpPr>
      <dsp:spPr>
        <a:xfrm>
          <a:off x="0" y="2853903"/>
          <a:ext cx="6634577" cy="2853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ka-GE" sz="2400" b="1" kern="1200" dirty="0">
              <a:latin typeface="Calibri" panose="020F0502020204030204" pitchFamily="34" charset="0"/>
              <a:cs typeface="Calibri" panose="020F0502020204030204" pitchFamily="34" charset="0"/>
            </a:rPr>
            <a:t>გამოყენებითი (</a:t>
          </a:r>
          <a:r>
            <a:rPr lang="en-US" sz="2400" b="1" kern="1200" dirty="0">
              <a:latin typeface="Calibri" panose="020F0502020204030204" pitchFamily="34" charset="0"/>
              <a:cs typeface="Calibri" panose="020F0502020204030204" pitchFamily="34" charset="0"/>
            </a:rPr>
            <a:t>Applied Research):</a:t>
          </a:r>
          <a:endParaRPr lang="ka-GE" sz="2400" b="1" kern="1200" dirty="0">
            <a:latin typeface="Calibri" panose="020F0502020204030204" pitchFamily="34" charset="0"/>
            <a:cs typeface="Calibri" panose="020F0502020204030204" pitchFamily="34" charset="0"/>
          </a:endParaRPr>
        </a:p>
        <a:p>
          <a:pPr marL="0" lvl="0" indent="0" algn="l"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 </a:t>
          </a:r>
          <a:r>
            <a:rPr lang="ka-GE" sz="2400" kern="1200" dirty="0">
              <a:latin typeface="Calibri" panose="020F0502020204030204" pitchFamily="34" charset="0"/>
              <a:cs typeface="Calibri" panose="020F0502020204030204" pitchFamily="34" charset="0"/>
            </a:rPr>
            <a:t>პრობლემების გადაჭრისთვის პრაქტიკული მიზნის მქონე კვლევა. ისეთი პრაქტიკული პრობლემების გადასაჭრელად განხორციელებული კვლევა, როგორიცაა ახალი ტექნოლოგიების შემუშავება ან დაავადებების წინააღმდეგ ვაქცინების შექმნა.</a:t>
          </a:r>
          <a:endParaRPr lang="en-US" sz="2400" kern="1200" dirty="0">
            <a:latin typeface="Calibri" panose="020F0502020204030204" pitchFamily="34" charset="0"/>
            <a:cs typeface="Calibri" panose="020F0502020204030204" pitchFamily="34" charset="0"/>
          </a:endParaRPr>
        </a:p>
      </dsp:txBody>
      <dsp:txXfrm>
        <a:off x="0" y="2853903"/>
        <a:ext cx="6634577" cy="285390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886DB8-16A9-42B7-8E3A-96528C0E0EE1}"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F9238-3366-43C7-96FF-4CFB4B9E5BA6}" type="slidenum">
              <a:rPr lang="en-US" smtClean="0"/>
              <a:t>‹#›</a:t>
            </a:fld>
            <a:endParaRPr lang="en-US"/>
          </a:p>
        </p:txBody>
      </p:sp>
    </p:spTree>
    <p:extLst>
      <p:ext uri="{BB962C8B-B14F-4D97-AF65-F5344CB8AC3E}">
        <p14:creationId xmlns:p14="http://schemas.microsoft.com/office/powerpoint/2010/main" val="1855861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D4D63-0E0F-4FE9-9EC8-2FC694001615}" type="slidenum">
              <a:rPr lang="en-US" smtClean="0"/>
              <a:t>17</a:t>
            </a:fld>
            <a:endParaRPr lang="en-US"/>
          </a:p>
        </p:txBody>
      </p:sp>
    </p:spTree>
    <p:extLst>
      <p:ext uri="{BB962C8B-B14F-4D97-AF65-F5344CB8AC3E}">
        <p14:creationId xmlns:p14="http://schemas.microsoft.com/office/powerpoint/2010/main" val="112409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D4D63-0E0F-4FE9-9EC8-2FC694001615}" type="slidenum">
              <a:rPr lang="en-US" smtClean="0"/>
              <a:t>18</a:t>
            </a:fld>
            <a:endParaRPr lang="en-US"/>
          </a:p>
        </p:txBody>
      </p:sp>
    </p:spTree>
    <p:extLst>
      <p:ext uri="{BB962C8B-B14F-4D97-AF65-F5344CB8AC3E}">
        <p14:creationId xmlns:p14="http://schemas.microsoft.com/office/powerpoint/2010/main" val="232762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D4D63-0E0F-4FE9-9EC8-2FC694001615}" type="slidenum">
              <a:rPr lang="en-US" smtClean="0"/>
              <a:t>23</a:t>
            </a:fld>
            <a:endParaRPr lang="en-US"/>
          </a:p>
        </p:txBody>
      </p:sp>
    </p:spTree>
    <p:extLst>
      <p:ext uri="{BB962C8B-B14F-4D97-AF65-F5344CB8AC3E}">
        <p14:creationId xmlns:p14="http://schemas.microsoft.com/office/powerpoint/2010/main" val="2314370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3DBA-DF2B-4F45-987C-FFC11F950F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0733E3-D73A-514C-8080-026404A509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DD2E74-6BFE-AB48-B142-D0FFBDD04371}"/>
              </a:ext>
            </a:extLst>
          </p:cNvPr>
          <p:cNvSpPr>
            <a:spLocks noGrp="1"/>
          </p:cNvSpPr>
          <p:nvPr>
            <p:ph type="dt" sz="half" idx="10"/>
          </p:nvPr>
        </p:nvSpPr>
        <p:spPr/>
        <p:txBody>
          <a:bodyPr/>
          <a:lstStyle/>
          <a:p>
            <a:fld id="{7D618AD1-5EA9-DC4F-81BA-55CDDDB406E8}" type="datetimeFigureOut">
              <a:rPr lang="en-US" smtClean="0"/>
              <a:t>9/24/2024</a:t>
            </a:fld>
            <a:endParaRPr lang="en-US"/>
          </a:p>
        </p:txBody>
      </p:sp>
      <p:sp>
        <p:nvSpPr>
          <p:cNvPr id="5" name="Footer Placeholder 4">
            <a:extLst>
              <a:ext uri="{FF2B5EF4-FFF2-40B4-BE49-F238E27FC236}">
                <a16:creationId xmlns:a16="http://schemas.microsoft.com/office/drawing/2014/main" id="{1D9D4078-DAD2-DB4A-8B06-2E2A8784F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73DA6-AF3E-234F-80B6-DA7FD4314B5C}"/>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578635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0A44-167B-A44B-B05F-AA5FEDC33C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D503D3-13A4-ED47-9627-5816D287CD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FD9D2-4023-B14F-A513-65BA3AEE48E4}"/>
              </a:ext>
            </a:extLst>
          </p:cNvPr>
          <p:cNvSpPr>
            <a:spLocks noGrp="1"/>
          </p:cNvSpPr>
          <p:nvPr>
            <p:ph type="dt" sz="half" idx="10"/>
          </p:nvPr>
        </p:nvSpPr>
        <p:spPr/>
        <p:txBody>
          <a:bodyPr/>
          <a:lstStyle/>
          <a:p>
            <a:fld id="{7D618AD1-5EA9-DC4F-81BA-55CDDDB406E8}" type="datetimeFigureOut">
              <a:rPr lang="en-US" smtClean="0"/>
              <a:t>9/24/2024</a:t>
            </a:fld>
            <a:endParaRPr lang="en-US"/>
          </a:p>
        </p:txBody>
      </p:sp>
      <p:sp>
        <p:nvSpPr>
          <p:cNvPr id="5" name="Footer Placeholder 4">
            <a:extLst>
              <a:ext uri="{FF2B5EF4-FFF2-40B4-BE49-F238E27FC236}">
                <a16:creationId xmlns:a16="http://schemas.microsoft.com/office/drawing/2014/main" id="{AC83BF4C-8CCA-AB4E-8EF1-26FBEC3FC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DD98A-1568-9F4B-92F3-86CFFA8CF4B9}"/>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1361633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23E512-95E1-7D4A-93DE-8C58F6B94D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D51599-1C9E-F94E-AB39-5624FE10286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E750B-603B-0642-AB7A-CA70C340E1DB}"/>
              </a:ext>
            </a:extLst>
          </p:cNvPr>
          <p:cNvSpPr>
            <a:spLocks noGrp="1"/>
          </p:cNvSpPr>
          <p:nvPr>
            <p:ph type="dt" sz="half" idx="10"/>
          </p:nvPr>
        </p:nvSpPr>
        <p:spPr/>
        <p:txBody>
          <a:bodyPr/>
          <a:lstStyle/>
          <a:p>
            <a:fld id="{7D618AD1-5EA9-DC4F-81BA-55CDDDB406E8}" type="datetimeFigureOut">
              <a:rPr lang="en-US" smtClean="0"/>
              <a:t>9/24/2024</a:t>
            </a:fld>
            <a:endParaRPr lang="en-US"/>
          </a:p>
        </p:txBody>
      </p:sp>
      <p:sp>
        <p:nvSpPr>
          <p:cNvPr id="5" name="Footer Placeholder 4">
            <a:extLst>
              <a:ext uri="{FF2B5EF4-FFF2-40B4-BE49-F238E27FC236}">
                <a16:creationId xmlns:a16="http://schemas.microsoft.com/office/drawing/2014/main" id="{BAC555D2-BFCE-3C41-958E-9BD6A5F1E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B6981-57E7-AD42-A153-C93B4F4A815F}"/>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96475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A810-663F-3C42-88E3-AA6ADF275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F44CEF-4240-4D42-8645-22F161709F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18BBE-84B0-424D-9C56-31DA3B125987}"/>
              </a:ext>
            </a:extLst>
          </p:cNvPr>
          <p:cNvSpPr>
            <a:spLocks noGrp="1"/>
          </p:cNvSpPr>
          <p:nvPr>
            <p:ph type="dt" sz="half" idx="10"/>
          </p:nvPr>
        </p:nvSpPr>
        <p:spPr/>
        <p:txBody>
          <a:bodyPr/>
          <a:lstStyle/>
          <a:p>
            <a:fld id="{7D618AD1-5EA9-DC4F-81BA-55CDDDB406E8}" type="datetimeFigureOut">
              <a:rPr lang="en-US" smtClean="0"/>
              <a:t>9/24/2024</a:t>
            </a:fld>
            <a:endParaRPr lang="en-US"/>
          </a:p>
        </p:txBody>
      </p:sp>
      <p:sp>
        <p:nvSpPr>
          <p:cNvPr id="5" name="Footer Placeholder 4">
            <a:extLst>
              <a:ext uri="{FF2B5EF4-FFF2-40B4-BE49-F238E27FC236}">
                <a16:creationId xmlns:a16="http://schemas.microsoft.com/office/drawing/2014/main" id="{23B4F96B-E831-B848-9D06-6F1F8B04C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370F6E-E1BB-504E-A498-0A5515096734}"/>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4271462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7FC56-774B-B247-B2AC-277A1CC5E1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C0F574-4E85-DE42-A23E-429EC4F35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37E851-989D-8A45-962A-AA62DBB89B24}"/>
              </a:ext>
            </a:extLst>
          </p:cNvPr>
          <p:cNvSpPr>
            <a:spLocks noGrp="1"/>
          </p:cNvSpPr>
          <p:nvPr>
            <p:ph type="dt" sz="half" idx="10"/>
          </p:nvPr>
        </p:nvSpPr>
        <p:spPr/>
        <p:txBody>
          <a:bodyPr/>
          <a:lstStyle/>
          <a:p>
            <a:fld id="{7D618AD1-5EA9-DC4F-81BA-55CDDDB406E8}" type="datetimeFigureOut">
              <a:rPr lang="en-US" smtClean="0"/>
              <a:t>9/24/2024</a:t>
            </a:fld>
            <a:endParaRPr lang="en-US"/>
          </a:p>
        </p:txBody>
      </p:sp>
      <p:sp>
        <p:nvSpPr>
          <p:cNvPr id="5" name="Footer Placeholder 4">
            <a:extLst>
              <a:ext uri="{FF2B5EF4-FFF2-40B4-BE49-F238E27FC236}">
                <a16:creationId xmlns:a16="http://schemas.microsoft.com/office/drawing/2014/main" id="{53912DB8-05D1-EA45-91A2-1C3EEFE9D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E4A9C-8352-FA4F-8E57-5142269E1968}"/>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447444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E5A2-94FE-F74B-A73E-69F797E33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F23EF-3EF9-6E41-982E-A91742E7FF6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AD81EA-A2CA-C142-A576-3D63684823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AA7C62-82E5-BF4B-91A0-56FDBD37011B}"/>
              </a:ext>
            </a:extLst>
          </p:cNvPr>
          <p:cNvSpPr>
            <a:spLocks noGrp="1"/>
          </p:cNvSpPr>
          <p:nvPr>
            <p:ph type="dt" sz="half" idx="10"/>
          </p:nvPr>
        </p:nvSpPr>
        <p:spPr/>
        <p:txBody>
          <a:bodyPr/>
          <a:lstStyle/>
          <a:p>
            <a:fld id="{7D618AD1-5EA9-DC4F-81BA-55CDDDB406E8}" type="datetimeFigureOut">
              <a:rPr lang="en-US" smtClean="0"/>
              <a:t>9/24/2024</a:t>
            </a:fld>
            <a:endParaRPr lang="en-US"/>
          </a:p>
        </p:txBody>
      </p:sp>
      <p:sp>
        <p:nvSpPr>
          <p:cNvPr id="6" name="Footer Placeholder 5">
            <a:extLst>
              <a:ext uri="{FF2B5EF4-FFF2-40B4-BE49-F238E27FC236}">
                <a16:creationId xmlns:a16="http://schemas.microsoft.com/office/drawing/2014/main" id="{0A6E85FF-EEAB-784F-B672-BC83A80275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C501E-E1E6-384E-82A9-6ABC83334929}"/>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838032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9547-13D4-E24C-A8E6-CE231947D7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F11D77-9FE0-ED41-BD90-8DE2AD4E3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9CECB0E-C552-E440-9878-24CB44E0D5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A3E5D2-04A3-DD43-9CB9-69CCB47829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3380742-3FFD-E440-A9CC-454BF80989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8EAF7D-6F54-C84F-B0F2-492D45DA9EB2}"/>
              </a:ext>
            </a:extLst>
          </p:cNvPr>
          <p:cNvSpPr>
            <a:spLocks noGrp="1"/>
          </p:cNvSpPr>
          <p:nvPr>
            <p:ph type="dt" sz="half" idx="10"/>
          </p:nvPr>
        </p:nvSpPr>
        <p:spPr/>
        <p:txBody>
          <a:bodyPr/>
          <a:lstStyle/>
          <a:p>
            <a:fld id="{7D618AD1-5EA9-DC4F-81BA-55CDDDB406E8}" type="datetimeFigureOut">
              <a:rPr lang="en-US" smtClean="0"/>
              <a:t>9/24/2024</a:t>
            </a:fld>
            <a:endParaRPr lang="en-US"/>
          </a:p>
        </p:txBody>
      </p:sp>
      <p:sp>
        <p:nvSpPr>
          <p:cNvPr id="8" name="Footer Placeholder 7">
            <a:extLst>
              <a:ext uri="{FF2B5EF4-FFF2-40B4-BE49-F238E27FC236}">
                <a16:creationId xmlns:a16="http://schemas.microsoft.com/office/drawing/2014/main" id="{C5481826-AD2D-CE47-9818-EC3FCC301D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F9511-5C5A-3F4A-BC29-699DAB33701E}"/>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2342253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426-DF0F-8846-852E-72F92D6895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7F8E96-AE5D-3E42-AEC6-222B3474F49D}"/>
              </a:ext>
            </a:extLst>
          </p:cNvPr>
          <p:cNvSpPr>
            <a:spLocks noGrp="1"/>
          </p:cNvSpPr>
          <p:nvPr>
            <p:ph type="dt" sz="half" idx="10"/>
          </p:nvPr>
        </p:nvSpPr>
        <p:spPr/>
        <p:txBody>
          <a:bodyPr/>
          <a:lstStyle/>
          <a:p>
            <a:fld id="{7D618AD1-5EA9-DC4F-81BA-55CDDDB406E8}" type="datetimeFigureOut">
              <a:rPr lang="en-US" smtClean="0"/>
              <a:t>9/24/2024</a:t>
            </a:fld>
            <a:endParaRPr lang="en-US"/>
          </a:p>
        </p:txBody>
      </p:sp>
      <p:sp>
        <p:nvSpPr>
          <p:cNvPr id="4" name="Footer Placeholder 3">
            <a:extLst>
              <a:ext uri="{FF2B5EF4-FFF2-40B4-BE49-F238E27FC236}">
                <a16:creationId xmlns:a16="http://schemas.microsoft.com/office/drawing/2014/main" id="{4362DF59-6FF0-F04A-A7DA-437294B087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75AB1E-10F4-BA44-BEBD-AFD22B65A44B}"/>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394576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5CF62-97A6-C34C-81E8-0D9DA4FE785C}"/>
              </a:ext>
            </a:extLst>
          </p:cNvPr>
          <p:cNvSpPr>
            <a:spLocks noGrp="1"/>
          </p:cNvSpPr>
          <p:nvPr>
            <p:ph type="dt" sz="half" idx="10"/>
          </p:nvPr>
        </p:nvSpPr>
        <p:spPr/>
        <p:txBody>
          <a:bodyPr/>
          <a:lstStyle/>
          <a:p>
            <a:fld id="{7D618AD1-5EA9-DC4F-81BA-55CDDDB406E8}" type="datetimeFigureOut">
              <a:rPr lang="en-US" smtClean="0"/>
              <a:t>9/24/2024</a:t>
            </a:fld>
            <a:endParaRPr lang="en-US"/>
          </a:p>
        </p:txBody>
      </p:sp>
      <p:sp>
        <p:nvSpPr>
          <p:cNvPr id="3" name="Footer Placeholder 2">
            <a:extLst>
              <a:ext uri="{FF2B5EF4-FFF2-40B4-BE49-F238E27FC236}">
                <a16:creationId xmlns:a16="http://schemas.microsoft.com/office/drawing/2014/main" id="{46A767A3-EB16-E845-BDA9-C5C3DB4132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3AA980-C4E5-514B-B3C2-9AE3C75A5791}"/>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2773128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825E-1355-6D4D-BD05-1AF530FA50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07A8F4-6502-FA41-B8FE-F95074F4E8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2235BC-6363-924A-B581-173F059D4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C8CE90-8E70-EA40-8F54-0E3A8BEC5DD9}"/>
              </a:ext>
            </a:extLst>
          </p:cNvPr>
          <p:cNvSpPr>
            <a:spLocks noGrp="1"/>
          </p:cNvSpPr>
          <p:nvPr>
            <p:ph type="dt" sz="half" idx="10"/>
          </p:nvPr>
        </p:nvSpPr>
        <p:spPr/>
        <p:txBody>
          <a:bodyPr/>
          <a:lstStyle/>
          <a:p>
            <a:fld id="{7D618AD1-5EA9-DC4F-81BA-55CDDDB406E8}" type="datetimeFigureOut">
              <a:rPr lang="en-US" smtClean="0"/>
              <a:t>9/24/2024</a:t>
            </a:fld>
            <a:endParaRPr lang="en-US"/>
          </a:p>
        </p:txBody>
      </p:sp>
      <p:sp>
        <p:nvSpPr>
          <p:cNvPr id="6" name="Footer Placeholder 5">
            <a:extLst>
              <a:ext uri="{FF2B5EF4-FFF2-40B4-BE49-F238E27FC236}">
                <a16:creationId xmlns:a16="http://schemas.microsoft.com/office/drawing/2014/main" id="{57CFB6D2-88A3-DC45-A546-979F81E028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49F336-843C-144B-A346-0B0E21623EAB}"/>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280637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8D2A-16DA-534C-826B-B0EA586EBB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17A813-D28A-0A41-9F13-D8BAFD80AF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720809-2225-8445-B4F7-B284ECEE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525E7B-8265-8944-9FDC-8C8607D243C7}"/>
              </a:ext>
            </a:extLst>
          </p:cNvPr>
          <p:cNvSpPr>
            <a:spLocks noGrp="1"/>
          </p:cNvSpPr>
          <p:nvPr>
            <p:ph type="dt" sz="half" idx="10"/>
          </p:nvPr>
        </p:nvSpPr>
        <p:spPr/>
        <p:txBody>
          <a:bodyPr/>
          <a:lstStyle/>
          <a:p>
            <a:fld id="{7D618AD1-5EA9-DC4F-81BA-55CDDDB406E8}" type="datetimeFigureOut">
              <a:rPr lang="en-US" smtClean="0"/>
              <a:t>9/24/2024</a:t>
            </a:fld>
            <a:endParaRPr lang="en-US"/>
          </a:p>
        </p:txBody>
      </p:sp>
      <p:sp>
        <p:nvSpPr>
          <p:cNvPr id="6" name="Footer Placeholder 5">
            <a:extLst>
              <a:ext uri="{FF2B5EF4-FFF2-40B4-BE49-F238E27FC236}">
                <a16:creationId xmlns:a16="http://schemas.microsoft.com/office/drawing/2014/main" id="{76E2AF67-760A-2845-8342-B599AF18F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03F5E5-FECB-9743-B897-D8F405FB4CB8}"/>
              </a:ext>
            </a:extLst>
          </p:cNvPr>
          <p:cNvSpPr>
            <a:spLocks noGrp="1"/>
          </p:cNvSpPr>
          <p:nvPr>
            <p:ph type="sldNum" sz="quarter" idx="12"/>
          </p:nvPr>
        </p:nvSpPr>
        <p:spPr/>
        <p:txBody>
          <a:bodyPr/>
          <a:lstStyle/>
          <a:p>
            <a:fld id="{059A9CB1-8B9D-E54A-8D15-C7AD7A01024F}" type="slidenum">
              <a:rPr lang="en-US" smtClean="0"/>
              <a:t>‹#›</a:t>
            </a:fld>
            <a:endParaRPr lang="en-US"/>
          </a:p>
        </p:txBody>
      </p:sp>
    </p:spTree>
    <p:extLst>
      <p:ext uri="{BB962C8B-B14F-4D97-AF65-F5344CB8AC3E}">
        <p14:creationId xmlns:p14="http://schemas.microsoft.com/office/powerpoint/2010/main" val="3322757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72D02D-660A-314D-8A95-E9AFD731B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B4F413-A9F8-2343-92B9-BAECFB91A3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879BBC-EC5F-0947-83DA-33FDD50A34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18AD1-5EA9-DC4F-81BA-55CDDDB406E8}" type="datetimeFigureOut">
              <a:rPr lang="en-US" smtClean="0"/>
              <a:t>9/24/2024</a:t>
            </a:fld>
            <a:endParaRPr lang="en-US"/>
          </a:p>
        </p:txBody>
      </p:sp>
      <p:sp>
        <p:nvSpPr>
          <p:cNvPr id="5" name="Footer Placeholder 4">
            <a:extLst>
              <a:ext uri="{FF2B5EF4-FFF2-40B4-BE49-F238E27FC236}">
                <a16:creationId xmlns:a16="http://schemas.microsoft.com/office/drawing/2014/main" id="{07099E26-FF96-FB42-B085-0A61AFF843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35D2E6-E8AD-8940-BAF8-948085710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9A9CB1-8B9D-E54A-8D15-C7AD7A01024F}" type="slidenum">
              <a:rPr lang="en-US" smtClean="0"/>
              <a:t>‹#›</a:t>
            </a:fld>
            <a:endParaRPr lang="en-US"/>
          </a:p>
        </p:txBody>
      </p:sp>
    </p:spTree>
    <p:extLst>
      <p:ext uri="{BB962C8B-B14F-4D97-AF65-F5344CB8AC3E}">
        <p14:creationId xmlns:p14="http://schemas.microsoft.com/office/powerpoint/2010/main" val="3957296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4492" y="985866"/>
            <a:ext cx="5030313" cy="3892668"/>
          </a:xfrm>
        </p:spPr>
        <p:txBody>
          <a:bodyPr>
            <a:normAutofit/>
          </a:bodyPr>
          <a:lstStyle/>
          <a:p>
            <a:pPr algn="l"/>
            <a:r>
              <a:rPr lang="ka-GE" sz="5700" dirty="0">
                <a:latin typeface="Calibri" panose="020F0502020204030204" pitchFamily="34" charset="0"/>
                <a:cs typeface="Calibri" panose="020F0502020204030204" pitchFamily="34" charset="0"/>
              </a:rPr>
              <a:t>კვლევის მეთოდები</a:t>
            </a:r>
            <a:br>
              <a:rPr lang="ka-GE" sz="5700" dirty="0">
                <a:latin typeface="Calibri" panose="020F0502020204030204" pitchFamily="34" charset="0"/>
                <a:cs typeface="Calibri" panose="020F0502020204030204" pitchFamily="34" charset="0"/>
              </a:rPr>
            </a:br>
            <a:br>
              <a:rPr lang="ka-GE" sz="5700" dirty="0">
                <a:latin typeface="Calibri" panose="020F0502020204030204" pitchFamily="34" charset="0"/>
                <a:cs typeface="Calibri" panose="020F0502020204030204" pitchFamily="34" charset="0"/>
              </a:rPr>
            </a:br>
            <a:r>
              <a:rPr lang="ka-GE" sz="2700" b="1" dirty="0" err="1">
                <a:latin typeface="Calibri" panose="020F0502020204030204" pitchFamily="34" charset="0"/>
                <a:cs typeface="Calibri" panose="020F0502020204030204" pitchFamily="34" charset="0"/>
              </a:rPr>
              <a:t>ლექტ</a:t>
            </a:r>
            <a:r>
              <a:rPr lang="ka-GE" sz="2700" b="1" dirty="0">
                <a:latin typeface="Calibri" panose="020F0502020204030204" pitchFamily="34" charset="0"/>
                <a:cs typeface="Calibri" panose="020F0502020204030204" pitchFamily="34" charset="0"/>
              </a:rPr>
              <a:t>. </a:t>
            </a:r>
            <a:r>
              <a:rPr lang="ka-GE" sz="2700" dirty="0">
                <a:latin typeface="Calibri" panose="020F0502020204030204" pitchFamily="34" charset="0"/>
                <a:cs typeface="Calibri" panose="020F0502020204030204" pitchFamily="34" charset="0"/>
              </a:rPr>
              <a:t>გიორგი რატიანი</a:t>
            </a:r>
          </a:p>
        </p:txBody>
      </p:sp>
      <p:pic>
        <p:nvPicPr>
          <p:cNvPr id="2050" name="Picture 2" descr="BTU • ბიზნესისა და ტექნოლოგიების უნივერსიტეტი | Tbilisi">
            <a:extLst>
              <a:ext uri="{FF2B5EF4-FFF2-40B4-BE49-F238E27FC236}">
                <a16:creationId xmlns:a16="http://schemas.microsoft.com/office/drawing/2014/main" id="{9BE989EF-9400-7E38-F968-1AD9D33703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4030" y="1737169"/>
            <a:ext cx="3065526" cy="3065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4492" y="320041"/>
            <a:ext cx="5030313" cy="3892668"/>
          </a:xfrm>
        </p:spPr>
        <p:txBody>
          <a:bodyPr>
            <a:normAutofit/>
          </a:bodyPr>
          <a:lstStyle/>
          <a:p>
            <a:pPr algn="l"/>
            <a:r>
              <a:rPr lang="ka-GE" sz="5700" dirty="0">
                <a:latin typeface="Calibri" panose="020F0502020204030204" pitchFamily="34" charset="0"/>
                <a:cs typeface="Calibri" panose="020F0502020204030204" pitchFamily="34" charset="0"/>
              </a:rPr>
              <a:t>კვლევის საბაზისო ელემენტები</a:t>
            </a:r>
          </a:p>
        </p:txBody>
      </p:sp>
      <p:sp>
        <p:nvSpPr>
          <p:cNvPr id="3" name="Subtitle 2"/>
          <p:cNvSpPr>
            <a:spLocks noGrp="1"/>
          </p:cNvSpPr>
          <p:nvPr>
            <p:ph type="subTitle" idx="1"/>
          </p:nvPr>
        </p:nvSpPr>
        <p:spPr>
          <a:xfrm>
            <a:off x="5164274" y="4631161"/>
            <a:ext cx="5030524" cy="1569486"/>
          </a:xfrm>
        </p:spPr>
        <p:txBody>
          <a:bodyPr>
            <a:normAutofit/>
          </a:bodyPr>
          <a:lstStyle/>
          <a:p>
            <a:pPr algn="l">
              <a:lnSpc>
                <a:spcPct val="90000"/>
              </a:lnSpc>
            </a:pPr>
            <a:r>
              <a:rPr lang="ka-GE" sz="2500" dirty="0">
                <a:latin typeface="Calibri" panose="020F0502020204030204" pitchFamily="34" charset="0"/>
                <a:cs typeface="Calibri" panose="020F0502020204030204" pitchFamily="34" charset="0"/>
              </a:rPr>
              <a:t>ფუნდამენტური და გამოყენებითი კვლევა, მეცნიერება, მონაცემი, ინფორმაცია, ცოდნა</a:t>
            </a:r>
            <a:endParaRPr lang="en-US" sz="2500" dirty="0">
              <a:latin typeface="Calibri" panose="020F0502020204030204" pitchFamily="34" charset="0"/>
              <a:cs typeface="Calibri" panose="020F0502020204030204" pitchFamily="34" charset="0"/>
            </a:endParaRPr>
          </a:p>
        </p:txBody>
      </p:sp>
      <p:pic>
        <p:nvPicPr>
          <p:cNvPr id="2050" name="Picture 2" descr="BTU • ბიზნესისა და ტექნოლოგიების უნივერსიტეტი | Tbilisi">
            <a:extLst>
              <a:ext uri="{FF2B5EF4-FFF2-40B4-BE49-F238E27FC236}">
                <a16:creationId xmlns:a16="http://schemas.microsoft.com/office/drawing/2014/main" id="{9BE989EF-9400-7E38-F968-1AD9D33703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4030" y="1737169"/>
            <a:ext cx="3065526" cy="30655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62EC72-EBC2-29AC-306E-996DFF8C61A9}"/>
              </a:ext>
            </a:extLst>
          </p:cNvPr>
          <p:cNvSpPr txBox="1"/>
          <p:nvPr/>
        </p:nvSpPr>
        <p:spPr>
          <a:xfrm>
            <a:off x="2692757" y="5157926"/>
            <a:ext cx="1713391" cy="400110"/>
          </a:xfrm>
          <a:prstGeom prst="rect">
            <a:avLst/>
          </a:prstGeom>
          <a:noFill/>
        </p:spPr>
        <p:txBody>
          <a:bodyPr wrap="square" rtlCol="0">
            <a:spAutoFit/>
          </a:bodyPr>
          <a:lstStyle/>
          <a:p>
            <a:r>
              <a:rPr lang="ka-GE" sz="2000" b="1" dirty="0">
                <a:solidFill>
                  <a:srgbClr val="FE007C"/>
                </a:solidFill>
                <a:latin typeface="Calibri" panose="020F0502020204030204" pitchFamily="34" charset="0"/>
                <a:cs typeface="Calibri" panose="020F0502020204030204" pitchFamily="34" charset="0"/>
              </a:rPr>
              <a:t>ლექცია 1</a:t>
            </a:r>
            <a:endParaRPr lang="en-US" sz="2000" b="1" dirty="0">
              <a:solidFill>
                <a:srgbClr val="FE007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914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549" y="515539"/>
            <a:ext cx="7421963" cy="558659"/>
          </a:xfrm>
        </p:spPr>
        <p:txBody>
          <a:bodyPr>
            <a:normAutofit fontScale="90000"/>
          </a:bodyPr>
          <a:lstStyle/>
          <a:p>
            <a:r>
              <a:rPr lang="ka-GE" sz="3500" b="1" dirty="0">
                <a:latin typeface="Calibri" panose="020F0502020204030204" pitchFamily="34" charset="0"/>
                <a:cs typeface="Calibri" panose="020F0502020204030204" pitchFamily="34" charset="0"/>
              </a:rPr>
              <a:t>რა არის კვლევა?</a:t>
            </a:r>
          </a:p>
        </p:txBody>
      </p:sp>
      <p:sp>
        <p:nvSpPr>
          <p:cNvPr id="3" name="Content Placeholder 2"/>
          <p:cNvSpPr>
            <a:spLocks noGrp="1"/>
          </p:cNvSpPr>
          <p:nvPr>
            <p:ph idx="1"/>
          </p:nvPr>
        </p:nvSpPr>
        <p:spPr>
          <a:xfrm>
            <a:off x="315527" y="1898039"/>
            <a:ext cx="11805451" cy="3683358"/>
          </a:xfrm>
        </p:spPr>
        <p:txBody>
          <a:bodyPr anchor="ctr">
            <a:noAutofit/>
          </a:bodyPr>
          <a:lstStyle/>
          <a:p>
            <a:r>
              <a:rPr lang="ka-GE" sz="2200" dirty="0">
                <a:latin typeface="Calibri" panose="020F0502020204030204" pitchFamily="34" charset="0"/>
                <a:cs typeface="Calibri" panose="020F0502020204030204" pitchFamily="34" charset="0"/>
              </a:rPr>
              <a:t>კვლევა არის ცოდნისა და შეხედულებების თავმოყრის საშუალება, რომელსაც შეუძლია გააუმჯობესოს ჩვენი წარმოდგენა სხვადასხვა მოვლენის შესახებ და ხელი შეუწყოს ახალი თეორიების განვითარებას. კვლევების საშუალებით მკვლევრებს შეუძლიათ ახალი ფაქტების აღმოჩენა, გარკვეული ჰიპოთეზების ტესტირება, არსებული თეორიების დახვეწა და საკითხის მომავალი განვითარებისთვის გზის მიცემა. </a:t>
            </a:r>
            <a:endParaRPr lang="en-US" sz="2200" dirty="0">
              <a:latin typeface="Calibri" panose="020F0502020204030204" pitchFamily="34" charset="0"/>
              <a:cs typeface="Calibri" panose="020F0502020204030204" pitchFamily="34" charset="0"/>
            </a:endParaRPr>
          </a:p>
          <a:p>
            <a:r>
              <a:rPr lang="ka-GE" sz="2200" dirty="0">
                <a:latin typeface="Calibri" panose="020F0502020204030204" pitchFamily="34" charset="0"/>
                <a:cs typeface="Calibri" panose="020F0502020204030204" pitchFamily="34" charset="0"/>
              </a:rPr>
              <a:t>კვლევა გადამწყვეტ როლს ასრულებს გამოწვევების გამოვლენაში და მათ გადაჭრაში, რადგან იგი გვაწვდის მტკიცებულებებზე დაფუძნებულ ინფორმაციას. კვლევის დროს მკვლევრები ყურადღებას ამახვილებენ მოქმედების აუცილებლობაზე და იწყებენ დაინტერესებულ მხარეებთან თანამშრომლობას გამოვლენილი გამოწვევების გადასაჭრელად.</a:t>
            </a:r>
            <a:r>
              <a:rPr lang="ka-GE" sz="2200" dirty="0"/>
              <a:t> </a:t>
            </a:r>
            <a:endParaRPr lang="en-US" sz="2200" dirty="0"/>
          </a:p>
          <a:p>
            <a:r>
              <a:rPr lang="ka-GE" sz="2200" dirty="0">
                <a:latin typeface="Calibri" panose="020F0502020204030204" pitchFamily="34" charset="0"/>
                <a:cs typeface="Calibri" panose="020F0502020204030204" pitchFamily="34" charset="0"/>
              </a:rPr>
              <a:t>პოლიტიკის შემქმნელები, კერძო და სამოქალაქო სექტორების წარმომადგენლები ეყრდნობიან კვლევის შედეგებს, რათა მიიღონ ინფორმირებული გადაწყვეტილებები რესურსების განაწილებისა და პოლიტიკის შემუშავების შესახებ. საერთო ჯამში, ცოდნის გენერირებით, გადაწყვეტილების მიღების პროცესის ინფორმირებითა და ინოვაციების ხელშეწყობით, კვლევა ხელს უწყობს ეფექტური გადაწყვეტილებების მიღებას სხვადასხვა დარგში.</a:t>
            </a:r>
          </a:p>
        </p:txBody>
      </p:sp>
      <p:sp>
        <p:nvSpPr>
          <p:cNvPr id="4" name="Title 1">
            <a:extLst>
              <a:ext uri="{FF2B5EF4-FFF2-40B4-BE49-F238E27FC236}">
                <a16:creationId xmlns:a16="http://schemas.microsoft.com/office/drawing/2014/main" id="{1AFE9F8E-90BB-B0CC-2B75-594F0B57CE37}"/>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altLang="en-US" sz="3600" dirty="0">
                <a:solidFill>
                  <a:schemeClr val="bg1"/>
                </a:solidFill>
                <a:latin typeface="Calibri" panose="020F0502020204030204" pitchFamily="34" charset="0"/>
                <a:cs typeface="Calibri" panose="020F0502020204030204" pitchFamily="34" charset="0"/>
              </a:rPr>
              <a:t>შესავალი</a:t>
            </a:r>
            <a:endParaRPr lang="en-US" altLang="en-US" sz="3600" dirty="0">
              <a:solidFill>
                <a:schemeClr val="bg1"/>
              </a:solidFill>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D5541291-A543-C8E8-043D-6F2B70EE85A8}"/>
              </a:ext>
            </a:extLst>
          </p:cNvPr>
          <p:cNvSpPr>
            <a:spLocks noGrp="1"/>
          </p:cNvSpPr>
          <p:nvPr>
            <p:ph sz="quarter" idx="1"/>
          </p:nvPr>
        </p:nvSpPr>
        <p:spPr>
          <a:xfrm>
            <a:off x="605161" y="916619"/>
            <a:ext cx="11148874" cy="4495800"/>
          </a:xfrm>
        </p:spPr>
        <p:txBody>
          <a:bodyPr/>
          <a:lstStyle/>
          <a:p>
            <a:pPr eaLnBrk="1" hangingPunct="1">
              <a:lnSpc>
                <a:spcPct val="90000"/>
              </a:lnSpc>
            </a:pPr>
            <a:r>
              <a:rPr lang="ka-GE" altLang="en-US" dirty="0">
                <a:latin typeface="Calibri" panose="020F0502020204030204" pitchFamily="34" charset="0"/>
                <a:cs typeface="Calibri" panose="020F0502020204030204" pitchFamily="34" charset="0"/>
              </a:rPr>
              <a:t>ადამიანის ცხოვრების შემადგენელი ნაწილია ინფორმაციის შეგროვება, მისი დამუშავება და მათ საფუძველზე დასკვნების გაკეთება; </a:t>
            </a:r>
            <a:endParaRPr lang="en-US" altLang="en-US" dirty="0">
              <a:latin typeface="Calibri" panose="020F0502020204030204" pitchFamily="34" charset="0"/>
              <a:cs typeface="Calibri" panose="020F0502020204030204" pitchFamily="34" charset="0"/>
            </a:endParaRPr>
          </a:p>
          <a:p>
            <a:pPr eaLnBrk="1" hangingPunct="1">
              <a:lnSpc>
                <a:spcPct val="90000"/>
              </a:lnSpc>
            </a:pPr>
            <a:endParaRPr lang="ka-GE" altLang="en-US" dirty="0">
              <a:latin typeface="Calibri" panose="020F0502020204030204" pitchFamily="34" charset="0"/>
              <a:cs typeface="Calibri" panose="020F0502020204030204" pitchFamily="34" charset="0"/>
            </a:endParaRPr>
          </a:p>
          <a:p>
            <a:pPr eaLnBrk="1" hangingPunct="1">
              <a:lnSpc>
                <a:spcPct val="90000"/>
              </a:lnSpc>
            </a:pPr>
            <a:r>
              <a:rPr lang="ka-GE" altLang="en-US" dirty="0">
                <a:latin typeface="Calibri" panose="020F0502020204030204" pitchFamily="34" charset="0"/>
                <a:cs typeface="Calibri" panose="020F0502020204030204" pitchFamily="34" charset="0"/>
              </a:rPr>
              <a:t>ინფორმაციის შეგროვება აუცილებელია იმისათვის, რომ დავგეგმოთ მომავალი;</a:t>
            </a:r>
            <a:endParaRPr lang="en-US" altLang="en-US" dirty="0">
              <a:latin typeface="Calibri" panose="020F0502020204030204" pitchFamily="34" charset="0"/>
              <a:cs typeface="Calibri" panose="020F0502020204030204" pitchFamily="34" charset="0"/>
            </a:endParaRPr>
          </a:p>
          <a:p>
            <a:pPr eaLnBrk="1" hangingPunct="1">
              <a:lnSpc>
                <a:spcPct val="90000"/>
              </a:lnSpc>
            </a:pPr>
            <a:endParaRPr lang="en-US" altLang="en-US" dirty="0">
              <a:latin typeface="Calibri" panose="020F0502020204030204" pitchFamily="34" charset="0"/>
              <a:cs typeface="Calibri" panose="020F0502020204030204" pitchFamily="34" charset="0"/>
            </a:endParaRPr>
          </a:p>
          <a:p>
            <a:pPr eaLnBrk="1" hangingPunct="1">
              <a:lnSpc>
                <a:spcPct val="90000"/>
              </a:lnSpc>
            </a:pPr>
            <a:r>
              <a:rPr lang="ka-GE" altLang="en-US" dirty="0">
                <a:latin typeface="Calibri" panose="020F0502020204030204" pitchFamily="34" charset="0"/>
                <a:cs typeface="Calibri" panose="020F0502020204030204" pitchFamily="34" charset="0"/>
              </a:rPr>
              <a:t>ინფორმაცია შეიძლება მიღებულ იქნას როგორც გარედან, ასევე პროცესის გაანალიზებით ან მის მიმდინარეობაზე დაკვირვებით;</a:t>
            </a:r>
            <a:endParaRPr lang="en-US" altLang="en-US"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B7BBF276-7D6B-DF5E-0C12-6DF29B8DC681}"/>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altLang="en-US" sz="3600" dirty="0">
                <a:solidFill>
                  <a:schemeClr val="bg1"/>
                </a:solidFill>
                <a:latin typeface="Calibri" panose="020F0502020204030204" pitchFamily="34" charset="0"/>
                <a:cs typeface="Calibri" panose="020F0502020204030204" pitchFamily="34" charset="0"/>
              </a:rPr>
              <a:t>როგორ ვიყენებთ ინფორმაციას?</a:t>
            </a:r>
            <a:endParaRPr lang="en-US" altLang="en-US" sz="3600" dirty="0">
              <a:solidFill>
                <a:schemeClr val="bg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 calcmode="lin" valueType="num">
                                      <p:cBhvr additive="base">
                                        <p:cTn id="13" dur="500" fill="hold"/>
                                        <p:tgtEl>
                                          <p:spTgt spid="614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anim calcmode="lin" valueType="num">
                                      <p:cBhvr additive="base">
                                        <p:cTn id="19" dur="500" fill="hold"/>
                                        <p:tgtEl>
                                          <p:spTgt spid="614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549" y="515539"/>
            <a:ext cx="7421963" cy="558659"/>
          </a:xfrm>
        </p:spPr>
        <p:txBody>
          <a:bodyPr>
            <a:normAutofit fontScale="90000"/>
          </a:bodyPr>
          <a:lstStyle/>
          <a:p>
            <a:r>
              <a:rPr lang="ka-GE" sz="3500" b="1" dirty="0">
                <a:latin typeface="Calibri" panose="020F0502020204030204" pitchFamily="34" charset="0"/>
                <a:cs typeface="Calibri" panose="020F0502020204030204" pitchFamily="34" charset="0"/>
              </a:rPr>
              <a:t>კვლევის საბაზისო ელემენტები</a:t>
            </a:r>
          </a:p>
        </p:txBody>
      </p:sp>
      <p:sp>
        <p:nvSpPr>
          <p:cNvPr id="3" name="Content Placeholder 2"/>
          <p:cNvSpPr>
            <a:spLocks noGrp="1"/>
          </p:cNvSpPr>
          <p:nvPr>
            <p:ph idx="1"/>
          </p:nvPr>
        </p:nvSpPr>
        <p:spPr>
          <a:xfrm>
            <a:off x="386549" y="1024464"/>
            <a:ext cx="11269832" cy="1262411"/>
          </a:xfrm>
        </p:spPr>
        <p:txBody>
          <a:bodyPr anchor="ctr">
            <a:noAutofit/>
          </a:bodyPr>
          <a:lstStyle/>
          <a:p>
            <a:pPr marL="0" indent="0">
              <a:buNone/>
            </a:pPr>
            <a:r>
              <a:rPr lang="ka-GE" sz="2200" dirty="0">
                <a:latin typeface="Calibri" panose="020F0502020204030204" pitchFamily="34" charset="0"/>
                <a:cs typeface="Calibri" panose="020F0502020204030204" pitchFamily="34" charset="0"/>
              </a:rPr>
              <a:t>კვლევის საბაზისო ელემენტები მოიცავს ძირითად იმ კომპონენტებს, რომლებიც აუცილებელია კვლევის პროცესის სწორად გაგებისა და განხორციელებისთვის. ეს ელემენტები წარმოადგენენ საფუძველს, რომლითაც იქმნება ახალი ცოდნა და მიღწეულია მეცნიერული პროგრესი. </a:t>
            </a:r>
            <a:endParaRPr lang="en-US" sz="22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1AFE9F8E-90BB-B0CC-2B75-594F0B57CE37}"/>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altLang="en-US" sz="3600" dirty="0">
                <a:solidFill>
                  <a:schemeClr val="bg1"/>
                </a:solidFill>
                <a:latin typeface="Calibri" panose="020F0502020204030204" pitchFamily="34" charset="0"/>
                <a:cs typeface="Calibri" panose="020F0502020204030204" pitchFamily="34" charset="0"/>
              </a:rPr>
              <a:t>შესავალი</a:t>
            </a:r>
            <a:endParaRPr lang="en-US" altLang="en-US" sz="3600" dirty="0">
              <a:solidFill>
                <a:schemeClr val="bg1"/>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43FD7BF9-5633-4F1C-6DAD-7D6BCD401FF1}"/>
              </a:ext>
            </a:extLst>
          </p:cNvPr>
          <p:cNvSpPr txBox="1">
            <a:spLocks/>
          </p:cNvSpPr>
          <p:nvPr/>
        </p:nvSpPr>
        <p:spPr>
          <a:xfrm>
            <a:off x="3013784" y="2286875"/>
            <a:ext cx="5917152"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sz="2400" dirty="0">
                <a:latin typeface="Calibri" panose="020F0502020204030204" pitchFamily="34" charset="0"/>
                <a:cs typeface="Calibri" panose="020F0502020204030204" pitchFamily="34" charset="0"/>
              </a:rPr>
              <a:t>გვაქვს რამდენიმე ძირითადი ელემენტი:</a:t>
            </a:r>
            <a:br>
              <a:rPr lang="ka-GE" sz="2400" dirty="0">
                <a:latin typeface="Calibri" panose="020F0502020204030204" pitchFamily="34" charset="0"/>
                <a:cs typeface="Calibri" panose="020F0502020204030204" pitchFamily="34" charset="0"/>
              </a:rPr>
            </a:br>
            <a:endParaRPr lang="en-US" sz="2400" dirty="0"/>
          </a:p>
        </p:txBody>
      </p:sp>
      <p:grpSp>
        <p:nvGrpSpPr>
          <p:cNvPr id="24" name="Group 23">
            <a:extLst>
              <a:ext uri="{FF2B5EF4-FFF2-40B4-BE49-F238E27FC236}">
                <a16:creationId xmlns:a16="http://schemas.microsoft.com/office/drawing/2014/main" id="{545C2125-1FDE-73FA-A43B-597B829EEC63}"/>
              </a:ext>
            </a:extLst>
          </p:cNvPr>
          <p:cNvGrpSpPr/>
          <p:nvPr/>
        </p:nvGrpSpPr>
        <p:grpSpPr>
          <a:xfrm>
            <a:off x="425533" y="3011076"/>
            <a:ext cx="11558025" cy="3281653"/>
            <a:chOff x="425533" y="3011076"/>
            <a:chExt cx="11558025" cy="3281653"/>
          </a:xfrm>
        </p:grpSpPr>
        <p:sp>
          <p:nvSpPr>
            <p:cNvPr id="15" name="Freeform: Shape 14">
              <a:extLst>
                <a:ext uri="{FF2B5EF4-FFF2-40B4-BE49-F238E27FC236}">
                  <a16:creationId xmlns:a16="http://schemas.microsoft.com/office/drawing/2014/main" id="{7B29807E-3DD5-E706-B233-6C1AA3F8D71A}"/>
                </a:ext>
              </a:extLst>
            </p:cNvPr>
            <p:cNvSpPr/>
            <p:nvPr/>
          </p:nvSpPr>
          <p:spPr>
            <a:xfrm>
              <a:off x="425533" y="3011076"/>
              <a:ext cx="2464593" cy="1478756"/>
            </a:xfrm>
            <a:custGeom>
              <a:avLst/>
              <a:gdLst>
                <a:gd name="connsiteX0" fmla="*/ 0 w 2464593"/>
                <a:gd name="connsiteY0" fmla="*/ 0 h 1478756"/>
                <a:gd name="connsiteX1" fmla="*/ 2464593 w 2464593"/>
                <a:gd name="connsiteY1" fmla="*/ 0 h 1478756"/>
                <a:gd name="connsiteX2" fmla="*/ 2464593 w 2464593"/>
                <a:gd name="connsiteY2" fmla="*/ 1478756 h 1478756"/>
                <a:gd name="connsiteX3" fmla="*/ 0 w 2464593"/>
                <a:gd name="connsiteY3" fmla="*/ 1478756 h 1478756"/>
                <a:gd name="connsiteX4" fmla="*/ 0 w 2464593"/>
                <a:gd name="connsiteY4" fmla="*/ 0 h 147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593" h="1478756">
                  <a:moveTo>
                    <a:pt x="0" y="0"/>
                  </a:moveTo>
                  <a:lnTo>
                    <a:pt x="2464593" y="0"/>
                  </a:lnTo>
                  <a:lnTo>
                    <a:pt x="2464593" y="1478756"/>
                  </a:lnTo>
                  <a:lnTo>
                    <a:pt x="0" y="1478756"/>
                  </a:lnTo>
                  <a:lnTo>
                    <a:pt x="0" y="0"/>
                  </a:lnTo>
                  <a:close/>
                </a:path>
              </a:pathLst>
            </a:custGeom>
            <a:solidFill>
              <a:srgbClr val="1F23A9"/>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ka-GE" sz="2300" kern="1200" dirty="0">
                  <a:latin typeface="Calibri" panose="020F0502020204030204" pitchFamily="34" charset="0"/>
                  <a:cs typeface="Calibri" panose="020F0502020204030204" pitchFamily="34" charset="0"/>
                </a:rPr>
                <a:t>მეცნიერება </a:t>
              </a:r>
              <a:r>
                <a:rPr lang="ka-GE" sz="2300" b="1" kern="1200" dirty="0">
                  <a:latin typeface="Calibri" panose="020F0502020204030204" pitchFamily="34" charset="0"/>
                  <a:cs typeface="Calibri" panose="020F0502020204030204" pitchFamily="34" charset="0"/>
                </a:rPr>
                <a:t>(</a:t>
              </a:r>
              <a:r>
                <a:rPr lang="en-US" sz="2300" b="1" kern="1200" dirty="0">
                  <a:latin typeface="Calibri" panose="020F0502020204030204" pitchFamily="34" charset="0"/>
                  <a:cs typeface="Calibri" panose="020F0502020204030204" pitchFamily="34" charset="0"/>
                </a:rPr>
                <a:t>Science)</a:t>
              </a:r>
              <a:r>
                <a:rPr lang="ka-GE" sz="2300" b="1" kern="1200" dirty="0">
                  <a:latin typeface="Calibri" panose="020F0502020204030204" pitchFamily="34" charset="0"/>
                  <a:cs typeface="Calibri" panose="020F0502020204030204" pitchFamily="34" charset="0"/>
                </a:rPr>
                <a:t> </a:t>
              </a:r>
              <a:endParaRPr lang="en-US" sz="2300" kern="1200" dirty="0">
                <a:latin typeface="Calibri" panose="020F0502020204030204" pitchFamily="34" charset="0"/>
                <a:cs typeface="Calibri" panose="020F0502020204030204" pitchFamily="34" charset="0"/>
              </a:endParaRPr>
            </a:p>
          </p:txBody>
        </p:sp>
        <p:sp>
          <p:nvSpPr>
            <p:cNvPr id="16" name="Freeform: Shape 15">
              <a:extLst>
                <a:ext uri="{FF2B5EF4-FFF2-40B4-BE49-F238E27FC236}">
                  <a16:creationId xmlns:a16="http://schemas.microsoft.com/office/drawing/2014/main" id="{F1D57798-C112-989D-4D6B-DDF0AA7F9610}"/>
                </a:ext>
              </a:extLst>
            </p:cNvPr>
            <p:cNvSpPr/>
            <p:nvPr/>
          </p:nvSpPr>
          <p:spPr>
            <a:xfrm>
              <a:off x="3191967" y="3011076"/>
              <a:ext cx="2464593" cy="1478756"/>
            </a:xfrm>
            <a:custGeom>
              <a:avLst/>
              <a:gdLst>
                <a:gd name="connsiteX0" fmla="*/ 0 w 2464593"/>
                <a:gd name="connsiteY0" fmla="*/ 0 h 1478756"/>
                <a:gd name="connsiteX1" fmla="*/ 2464593 w 2464593"/>
                <a:gd name="connsiteY1" fmla="*/ 0 h 1478756"/>
                <a:gd name="connsiteX2" fmla="*/ 2464593 w 2464593"/>
                <a:gd name="connsiteY2" fmla="*/ 1478756 h 1478756"/>
                <a:gd name="connsiteX3" fmla="*/ 0 w 2464593"/>
                <a:gd name="connsiteY3" fmla="*/ 1478756 h 1478756"/>
                <a:gd name="connsiteX4" fmla="*/ 0 w 2464593"/>
                <a:gd name="connsiteY4" fmla="*/ 0 h 147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593" h="1478756">
                  <a:moveTo>
                    <a:pt x="0" y="0"/>
                  </a:moveTo>
                  <a:lnTo>
                    <a:pt x="2464593" y="0"/>
                  </a:lnTo>
                  <a:lnTo>
                    <a:pt x="2464593" y="1478756"/>
                  </a:lnTo>
                  <a:lnTo>
                    <a:pt x="0" y="1478756"/>
                  </a:lnTo>
                  <a:lnTo>
                    <a:pt x="0" y="0"/>
                  </a:lnTo>
                  <a:close/>
                </a:path>
              </a:pathLst>
            </a:custGeom>
            <a:solidFill>
              <a:srgbClr val="1F23A9"/>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ka-GE" sz="2300" b="1" kern="1200" dirty="0">
                  <a:latin typeface="Calibri" panose="020F0502020204030204" pitchFamily="34" charset="0"/>
                  <a:cs typeface="Calibri" panose="020F0502020204030204" pitchFamily="34" charset="0"/>
                </a:rPr>
                <a:t>კვლევა (</a:t>
              </a:r>
              <a:r>
                <a:rPr lang="en-US" sz="2300" b="1" kern="1200" dirty="0">
                  <a:latin typeface="Calibri" panose="020F0502020204030204" pitchFamily="34" charset="0"/>
                  <a:cs typeface="Calibri" panose="020F0502020204030204" pitchFamily="34" charset="0"/>
                </a:rPr>
                <a:t>Research)</a:t>
              </a:r>
              <a:r>
                <a:rPr lang="ka-GE" sz="2300" b="1" kern="1200" dirty="0">
                  <a:latin typeface="Calibri" panose="020F0502020204030204" pitchFamily="34" charset="0"/>
                  <a:cs typeface="Calibri" panose="020F0502020204030204" pitchFamily="34" charset="0"/>
                </a:rPr>
                <a:t> </a:t>
              </a:r>
              <a:endParaRPr lang="en-US" sz="2300" kern="1200" dirty="0">
                <a:latin typeface="Calibri" panose="020F0502020204030204" pitchFamily="34" charset="0"/>
                <a:cs typeface="Calibri" panose="020F0502020204030204" pitchFamily="34" charset="0"/>
              </a:endParaRPr>
            </a:p>
          </p:txBody>
        </p:sp>
        <p:sp>
          <p:nvSpPr>
            <p:cNvPr id="17" name="Freeform: Shape 16">
              <a:extLst>
                <a:ext uri="{FF2B5EF4-FFF2-40B4-BE49-F238E27FC236}">
                  <a16:creationId xmlns:a16="http://schemas.microsoft.com/office/drawing/2014/main" id="{FD4B5229-74B6-F28A-DAF3-629753B7787A}"/>
                </a:ext>
              </a:extLst>
            </p:cNvPr>
            <p:cNvSpPr/>
            <p:nvPr/>
          </p:nvSpPr>
          <p:spPr>
            <a:xfrm>
              <a:off x="5948231" y="3067680"/>
              <a:ext cx="2464593" cy="1478756"/>
            </a:xfrm>
            <a:custGeom>
              <a:avLst/>
              <a:gdLst>
                <a:gd name="connsiteX0" fmla="*/ 0 w 2464593"/>
                <a:gd name="connsiteY0" fmla="*/ 0 h 1478756"/>
                <a:gd name="connsiteX1" fmla="*/ 2464593 w 2464593"/>
                <a:gd name="connsiteY1" fmla="*/ 0 h 1478756"/>
                <a:gd name="connsiteX2" fmla="*/ 2464593 w 2464593"/>
                <a:gd name="connsiteY2" fmla="*/ 1478756 h 1478756"/>
                <a:gd name="connsiteX3" fmla="*/ 0 w 2464593"/>
                <a:gd name="connsiteY3" fmla="*/ 1478756 h 1478756"/>
                <a:gd name="connsiteX4" fmla="*/ 0 w 2464593"/>
                <a:gd name="connsiteY4" fmla="*/ 0 h 147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593" h="1478756">
                  <a:moveTo>
                    <a:pt x="0" y="0"/>
                  </a:moveTo>
                  <a:lnTo>
                    <a:pt x="2464593" y="0"/>
                  </a:lnTo>
                  <a:lnTo>
                    <a:pt x="2464593" y="1478756"/>
                  </a:lnTo>
                  <a:lnTo>
                    <a:pt x="0" y="1478756"/>
                  </a:lnTo>
                  <a:lnTo>
                    <a:pt x="0" y="0"/>
                  </a:lnTo>
                  <a:close/>
                </a:path>
              </a:pathLst>
            </a:custGeom>
            <a:solidFill>
              <a:srgbClr val="1F23A9"/>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ka-GE" sz="2300" kern="1200" dirty="0">
                  <a:latin typeface="Calibri" panose="020F0502020204030204" pitchFamily="34" charset="0"/>
                  <a:cs typeface="Calibri" panose="020F0502020204030204" pitchFamily="34" charset="0"/>
                </a:rPr>
                <a:t>ფუნდამენტური და გამოყენებითი კვლევა</a:t>
              </a:r>
              <a:endParaRPr lang="en-US" sz="2300" kern="1200" dirty="0">
                <a:latin typeface="Calibri" panose="020F0502020204030204" pitchFamily="34" charset="0"/>
                <a:cs typeface="Calibri" panose="020F0502020204030204" pitchFamily="34" charset="0"/>
              </a:endParaRPr>
            </a:p>
          </p:txBody>
        </p:sp>
        <p:sp>
          <p:nvSpPr>
            <p:cNvPr id="18" name="Freeform: Shape 17">
              <a:extLst>
                <a:ext uri="{FF2B5EF4-FFF2-40B4-BE49-F238E27FC236}">
                  <a16:creationId xmlns:a16="http://schemas.microsoft.com/office/drawing/2014/main" id="{664174C9-99FD-49BE-BF1B-C380532239C3}"/>
                </a:ext>
              </a:extLst>
            </p:cNvPr>
            <p:cNvSpPr/>
            <p:nvPr/>
          </p:nvSpPr>
          <p:spPr>
            <a:xfrm>
              <a:off x="3741749" y="4813973"/>
              <a:ext cx="2464593" cy="1478756"/>
            </a:xfrm>
            <a:custGeom>
              <a:avLst/>
              <a:gdLst>
                <a:gd name="connsiteX0" fmla="*/ 0 w 2464593"/>
                <a:gd name="connsiteY0" fmla="*/ 0 h 1478756"/>
                <a:gd name="connsiteX1" fmla="*/ 2464593 w 2464593"/>
                <a:gd name="connsiteY1" fmla="*/ 0 h 1478756"/>
                <a:gd name="connsiteX2" fmla="*/ 2464593 w 2464593"/>
                <a:gd name="connsiteY2" fmla="*/ 1478756 h 1478756"/>
                <a:gd name="connsiteX3" fmla="*/ 0 w 2464593"/>
                <a:gd name="connsiteY3" fmla="*/ 1478756 h 1478756"/>
                <a:gd name="connsiteX4" fmla="*/ 0 w 2464593"/>
                <a:gd name="connsiteY4" fmla="*/ 0 h 147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593" h="1478756">
                  <a:moveTo>
                    <a:pt x="0" y="0"/>
                  </a:moveTo>
                  <a:lnTo>
                    <a:pt x="2464593" y="0"/>
                  </a:lnTo>
                  <a:lnTo>
                    <a:pt x="2464593" y="1478756"/>
                  </a:lnTo>
                  <a:lnTo>
                    <a:pt x="0" y="1478756"/>
                  </a:lnTo>
                  <a:lnTo>
                    <a:pt x="0" y="0"/>
                  </a:lnTo>
                  <a:close/>
                </a:path>
              </a:pathLst>
            </a:custGeom>
            <a:solidFill>
              <a:srgbClr val="1F23A9"/>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ka-GE" sz="2300" kern="1200" dirty="0">
                  <a:latin typeface="Calibri" panose="020F0502020204030204" pitchFamily="34" charset="0"/>
                  <a:cs typeface="Calibri" panose="020F0502020204030204" pitchFamily="34" charset="0"/>
                </a:rPr>
                <a:t>მონაცემები </a:t>
              </a:r>
              <a:r>
                <a:rPr lang="ka-GE" sz="2300" b="1" kern="1200" dirty="0">
                  <a:latin typeface="Calibri" panose="020F0502020204030204" pitchFamily="34" charset="0"/>
                  <a:cs typeface="Calibri" panose="020F0502020204030204" pitchFamily="34" charset="0"/>
                </a:rPr>
                <a:t>(</a:t>
              </a:r>
              <a:r>
                <a:rPr lang="en-US" sz="2300" b="1" kern="1200" dirty="0">
                  <a:latin typeface="Calibri" panose="020F0502020204030204" pitchFamily="34" charset="0"/>
                  <a:cs typeface="Calibri" panose="020F0502020204030204" pitchFamily="34" charset="0"/>
                </a:rPr>
                <a:t>Data)</a:t>
              </a:r>
              <a:endParaRPr lang="en-US" sz="2300" kern="1200" dirty="0">
                <a:latin typeface="Calibri" panose="020F0502020204030204" pitchFamily="34" charset="0"/>
                <a:cs typeface="Calibri" panose="020F0502020204030204" pitchFamily="34" charset="0"/>
              </a:endParaRPr>
            </a:p>
          </p:txBody>
        </p:sp>
        <p:sp>
          <p:nvSpPr>
            <p:cNvPr id="19" name="Freeform: Shape 18">
              <a:extLst>
                <a:ext uri="{FF2B5EF4-FFF2-40B4-BE49-F238E27FC236}">
                  <a16:creationId xmlns:a16="http://schemas.microsoft.com/office/drawing/2014/main" id="{8A14533A-C371-2039-4B3C-A70DF63CC7BF}"/>
                </a:ext>
              </a:extLst>
            </p:cNvPr>
            <p:cNvSpPr/>
            <p:nvPr/>
          </p:nvSpPr>
          <p:spPr>
            <a:xfrm>
              <a:off x="6621084" y="4804957"/>
              <a:ext cx="2464593" cy="1478756"/>
            </a:xfrm>
            <a:custGeom>
              <a:avLst/>
              <a:gdLst>
                <a:gd name="connsiteX0" fmla="*/ 0 w 2464593"/>
                <a:gd name="connsiteY0" fmla="*/ 0 h 1478756"/>
                <a:gd name="connsiteX1" fmla="*/ 2464593 w 2464593"/>
                <a:gd name="connsiteY1" fmla="*/ 0 h 1478756"/>
                <a:gd name="connsiteX2" fmla="*/ 2464593 w 2464593"/>
                <a:gd name="connsiteY2" fmla="*/ 1478756 h 1478756"/>
                <a:gd name="connsiteX3" fmla="*/ 0 w 2464593"/>
                <a:gd name="connsiteY3" fmla="*/ 1478756 h 1478756"/>
                <a:gd name="connsiteX4" fmla="*/ 0 w 2464593"/>
                <a:gd name="connsiteY4" fmla="*/ 0 h 147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593" h="1478756">
                  <a:moveTo>
                    <a:pt x="0" y="0"/>
                  </a:moveTo>
                  <a:lnTo>
                    <a:pt x="2464593" y="0"/>
                  </a:lnTo>
                  <a:lnTo>
                    <a:pt x="2464593" y="1478756"/>
                  </a:lnTo>
                  <a:lnTo>
                    <a:pt x="0" y="1478756"/>
                  </a:lnTo>
                  <a:lnTo>
                    <a:pt x="0" y="0"/>
                  </a:lnTo>
                  <a:close/>
                </a:path>
              </a:pathLst>
            </a:custGeom>
            <a:solidFill>
              <a:srgbClr val="1F23A9"/>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ka-GE" sz="2300" kern="1200" dirty="0">
                  <a:latin typeface="Calibri" panose="020F0502020204030204" pitchFamily="34" charset="0"/>
                  <a:cs typeface="Calibri" panose="020F0502020204030204" pitchFamily="34" charset="0"/>
                </a:rPr>
                <a:t>ინფორმაცია </a:t>
              </a:r>
              <a:r>
                <a:rPr lang="ka-GE" sz="2300" b="1" kern="1200" dirty="0">
                  <a:latin typeface="Calibri" panose="020F0502020204030204" pitchFamily="34" charset="0"/>
                  <a:cs typeface="Calibri" panose="020F0502020204030204" pitchFamily="34" charset="0"/>
                </a:rPr>
                <a:t>(</a:t>
              </a:r>
              <a:r>
                <a:rPr lang="en-US" sz="2300" b="1" kern="1200" dirty="0">
                  <a:latin typeface="Calibri" panose="020F0502020204030204" pitchFamily="34" charset="0"/>
                  <a:cs typeface="Calibri" panose="020F0502020204030204" pitchFamily="34" charset="0"/>
                </a:rPr>
                <a:t>Information)</a:t>
              </a:r>
              <a:endParaRPr lang="en-US" sz="2300" kern="1200" dirty="0">
                <a:latin typeface="Calibri" panose="020F0502020204030204" pitchFamily="34" charset="0"/>
                <a:cs typeface="Calibri" panose="020F0502020204030204" pitchFamily="34" charset="0"/>
              </a:endParaRPr>
            </a:p>
          </p:txBody>
        </p:sp>
        <p:sp>
          <p:nvSpPr>
            <p:cNvPr id="20" name="Freeform: Shape 19">
              <a:extLst>
                <a:ext uri="{FF2B5EF4-FFF2-40B4-BE49-F238E27FC236}">
                  <a16:creationId xmlns:a16="http://schemas.microsoft.com/office/drawing/2014/main" id="{2E10229C-27CC-6ECF-33B5-91B332B86CCD}"/>
                </a:ext>
              </a:extLst>
            </p:cNvPr>
            <p:cNvSpPr/>
            <p:nvPr/>
          </p:nvSpPr>
          <p:spPr>
            <a:xfrm>
              <a:off x="9518965" y="4804957"/>
              <a:ext cx="2464593" cy="1478756"/>
            </a:xfrm>
            <a:custGeom>
              <a:avLst/>
              <a:gdLst>
                <a:gd name="connsiteX0" fmla="*/ 0 w 2464593"/>
                <a:gd name="connsiteY0" fmla="*/ 0 h 1478756"/>
                <a:gd name="connsiteX1" fmla="*/ 2464593 w 2464593"/>
                <a:gd name="connsiteY1" fmla="*/ 0 h 1478756"/>
                <a:gd name="connsiteX2" fmla="*/ 2464593 w 2464593"/>
                <a:gd name="connsiteY2" fmla="*/ 1478756 h 1478756"/>
                <a:gd name="connsiteX3" fmla="*/ 0 w 2464593"/>
                <a:gd name="connsiteY3" fmla="*/ 1478756 h 1478756"/>
                <a:gd name="connsiteX4" fmla="*/ 0 w 2464593"/>
                <a:gd name="connsiteY4" fmla="*/ 0 h 147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593" h="1478756">
                  <a:moveTo>
                    <a:pt x="0" y="0"/>
                  </a:moveTo>
                  <a:lnTo>
                    <a:pt x="2464593" y="0"/>
                  </a:lnTo>
                  <a:lnTo>
                    <a:pt x="2464593" y="1478756"/>
                  </a:lnTo>
                  <a:lnTo>
                    <a:pt x="0" y="1478756"/>
                  </a:lnTo>
                  <a:lnTo>
                    <a:pt x="0" y="0"/>
                  </a:lnTo>
                  <a:close/>
                </a:path>
              </a:pathLst>
            </a:custGeom>
            <a:solidFill>
              <a:srgbClr val="1F23A9"/>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ka-GE" sz="2300" kern="1200" dirty="0">
                  <a:latin typeface="Calibri" panose="020F0502020204030204" pitchFamily="34" charset="0"/>
                  <a:cs typeface="Calibri" panose="020F0502020204030204" pitchFamily="34" charset="0"/>
                </a:rPr>
                <a:t>ცოდნა </a:t>
              </a:r>
              <a:r>
                <a:rPr lang="ka-GE" sz="2300" b="1" kern="1200" dirty="0">
                  <a:latin typeface="Calibri" panose="020F0502020204030204" pitchFamily="34" charset="0"/>
                  <a:cs typeface="Calibri" panose="020F0502020204030204" pitchFamily="34" charset="0"/>
                </a:rPr>
                <a:t>(</a:t>
              </a:r>
              <a:r>
                <a:rPr lang="en-US" sz="2300" b="1" kern="1200" dirty="0">
                  <a:latin typeface="Calibri" panose="020F0502020204030204" pitchFamily="34" charset="0"/>
                  <a:cs typeface="Calibri" panose="020F0502020204030204" pitchFamily="34" charset="0"/>
                </a:rPr>
                <a:t>Knowledge)</a:t>
              </a:r>
              <a:endParaRPr lang="en-US" sz="2300" kern="1200" dirty="0">
                <a:latin typeface="Calibri" panose="020F0502020204030204" pitchFamily="34" charset="0"/>
                <a:cs typeface="Calibri" panose="020F0502020204030204" pitchFamily="34" charset="0"/>
              </a:endParaRPr>
            </a:p>
          </p:txBody>
        </p:sp>
        <p:cxnSp>
          <p:nvCxnSpPr>
            <p:cNvPr id="8" name="Connector: Elbow 7">
              <a:extLst>
                <a:ext uri="{FF2B5EF4-FFF2-40B4-BE49-F238E27FC236}">
                  <a16:creationId xmlns:a16="http://schemas.microsoft.com/office/drawing/2014/main" id="{87652D79-A133-1FB7-E9F1-B8A7B01B6533}"/>
                </a:ext>
              </a:extLst>
            </p:cNvPr>
            <p:cNvCxnSpPr>
              <a:cxnSpLocks/>
            </p:cNvCxnSpPr>
            <p:nvPr/>
          </p:nvCxnSpPr>
          <p:spPr>
            <a:xfrm>
              <a:off x="2890126" y="3750454"/>
              <a:ext cx="301841" cy="255233"/>
            </a:xfrm>
            <a:prstGeom prst="bentConnector3">
              <a:avLst/>
            </a:prstGeom>
            <a:ln>
              <a:solidFill>
                <a:srgbClr val="FE007C"/>
              </a:solidFill>
              <a:tailEnd type="triangle"/>
            </a:ln>
          </p:spPr>
          <p:style>
            <a:lnRef idx="3">
              <a:schemeClr val="accent1"/>
            </a:lnRef>
            <a:fillRef idx="0">
              <a:schemeClr val="accent1"/>
            </a:fillRef>
            <a:effectRef idx="2">
              <a:schemeClr val="accent1"/>
            </a:effectRef>
            <a:fontRef idx="minor">
              <a:schemeClr val="tx1"/>
            </a:fontRef>
          </p:style>
        </p:cxnSp>
        <p:cxnSp>
          <p:nvCxnSpPr>
            <p:cNvPr id="11" name="Connector: Elbow 10">
              <a:extLst>
                <a:ext uri="{FF2B5EF4-FFF2-40B4-BE49-F238E27FC236}">
                  <a16:creationId xmlns:a16="http://schemas.microsoft.com/office/drawing/2014/main" id="{5DD1F5F0-5BD1-975D-C3E8-28E91D045F18}"/>
                </a:ext>
              </a:extLst>
            </p:cNvPr>
            <p:cNvCxnSpPr>
              <a:cxnSpLocks/>
            </p:cNvCxnSpPr>
            <p:nvPr/>
          </p:nvCxnSpPr>
          <p:spPr>
            <a:xfrm>
              <a:off x="5651475" y="3742377"/>
              <a:ext cx="301841" cy="255233"/>
            </a:xfrm>
            <a:prstGeom prst="bentConnector3">
              <a:avLst/>
            </a:prstGeom>
            <a:ln>
              <a:solidFill>
                <a:srgbClr val="FE007C"/>
              </a:solidFill>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a:extLst>
                <a:ext uri="{FF2B5EF4-FFF2-40B4-BE49-F238E27FC236}">
                  <a16:creationId xmlns:a16="http://schemas.microsoft.com/office/drawing/2014/main" id="{584A1689-D3C5-5887-ADCD-1F0D4E68B976}"/>
                </a:ext>
              </a:extLst>
            </p:cNvPr>
            <p:cNvCxnSpPr>
              <a:cxnSpLocks/>
            </p:cNvCxnSpPr>
            <p:nvPr/>
          </p:nvCxnSpPr>
          <p:spPr>
            <a:xfrm>
              <a:off x="8412824" y="3770678"/>
              <a:ext cx="459142" cy="198629"/>
            </a:xfrm>
            <a:prstGeom prst="bentConnector3">
              <a:avLst/>
            </a:prstGeom>
            <a:ln>
              <a:solidFill>
                <a:srgbClr val="FE007C"/>
              </a:solidFill>
              <a:tailEnd type="triangle"/>
            </a:ln>
          </p:spPr>
          <p:style>
            <a:lnRef idx="3">
              <a:schemeClr val="accent1"/>
            </a:lnRef>
            <a:fillRef idx="0">
              <a:schemeClr val="accent1"/>
            </a:fillRef>
            <a:effectRef idx="2">
              <a:schemeClr val="accent1"/>
            </a:effectRef>
            <a:fontRef idx="minor">
              <a:schemeClr val="tx1"/>
            </a:fontRef>
          </p:style>
        </p:cxnSp>
        <p:cxnSp>
          <p:nvCxnSpPr>
            <p:cNvPr id="21" name="Connector: Elbow 20">
              <a:extLst>
                <a:ext uri="{FF2B5EF4-FFF2-40B4-BE49-F238E27FC236}">
                  <a16:creationId xmlns:a16="http://schemas.microsoft.com/office/drawing/2014/main" id="{DAED3FDB-DD50-9D00-46C5-24D19111DAD5}"/>
                </a:ext>
              </a:extLst>
            </p:cNvPr>
            <p:cNvCxnSpPr>
              <a:cxnSpLocks/>
            </p:cNvCxnSpPr>
            <p:nvPr/>
          </p:nvCxnSpPr>
          <p:spPr>
            <a:xfrm>
              <a:off x="3282607" y="5437553"/>
              <a:ext cx="459142" cy="198629"/>
            </a:xfrm>
            <a:prstGeom prst="bentConnector3">
              <a:avLst/>
            </a:prstGeom>
            <a:ln>
              <a:solidFill>
                <a:srgbClr val="FE007C"/>
              </a:solidFill>
              <a:tailEnd type="triangle"/>
            </a:ln>
          </p:spPr>
          <p:style>
            <a:lnRef idx="3">
              <a:schemeClr val="accent1"/>
            </a:lnRef>
            <a:fillRef idx="0">
              <a:schemeClr val="accent1"/>
            </a:fillRef>
            <a:effectRef idx="2">
              <a:schemeClr val="accent1"/>
            </a:effectRef>
            <a:fontRef idx="minor">
              <a:schemeClr val="tx1"/>
            </a:fontRef>
          </p:style>
        </p:cxnSp>
        <p:cxnSp>
          <p:nvCxnSpPr>
            <p:cNvPr id="22" name="Connector: Elbow 21">
              <a:extLst>
                <a:ext uri="{FF2B5EF4-FFF2-40B4-BE49-F238E27FC236}">
                  <a16:creationId xmlns:a16="http://schemas.microsoft.com/office/drawing/2014/main" id="{652E3E60-ECC7-94EF-45CD-E33E566B9E16}"/>
                </a:ext>
              </a:extLst>
            </p:cNvPr>
            <p:cNvCxnSpPr>
              <a:cxnSpLocks/>
            </p:cNvCxnSpPr>
            <p:nvPr/>
          </p:nvCxnSpPr>
          <p:spPr>
            <a:xfrm>
              <a:off x="6198713" y="5538267"/>
              <a:ext cx="459142" cy="198629"/>
            </a:xfrm>
            <a:prstGeom prst="bentConnector3">
              <a:avLst/>
            </a:prstGeom>
            <a:ln>
              <a:solidFill>
                <a:srgbClr val="FE007C"/>
              </a:solidFill>
              <a:tailEnd type="triangle"/>
            </a:ln>
          </p:spPr>
          <p:style>
            <a:lnRef idx="3">
              <a:schemeClr val="accent1"/>
            </a:lnRef>
            <a:fillRef idx="0">
              <a:schemeClr val="accent1"/>
            </a:fillRef>
            <a:effectRef idx="2">
              <a:schemeClr val="accent1"/>
            </a:effectRef>
            <a:fontRef idx="minor">
              <a:schemeClr val="tx1"/>
            </a:fontRef>
          </p:style>
        </p:cxnSp>
        <p:cxnSp>
          <p:nvCxnSpPr>
            <p:cNvPr id="23" name="Connector: Elbow 22">
              <a:extLst>
                <a:ext uri="{FF2B5EF4-FFF2-40B4-BE49-F238E27FC236}">
                  <a16:creationId xmlns:a16="http://schemas.microsoft.com/office/drawing/2014/main" id="{EE18CDB8-6E4A-80CD-CAC2-DACBF1EED4EA}"/>
                </a:ext>
              </a:extLst>
            </p:cNvPr>
            <p:cNvCxnSpPr>
              <a:cxnSpLocks/>
            </p:cNvCxnSpPr>
            <p:nvPr/>
          </p:nvCxnSpPr>
          <p:spPr>
            <a:xfrm>
              <a:off x="9085677" y="5536867"/>
              <a:ext cx="459142" cy="198629"/>
            </a:xfrm>
            <a:prstGeom prst="bentConnector3">
              <a:avLst/>
            </a:prstGeom>
            <a:ln>
              <a:solidFill>
                <a:srgbClr val="FE007C"/>
              </a:solidFill>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762930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86C814-40DB-86E9-DD3A-794724E8918F}"/>
              </a:ext>
            </a:extLst>
          </p:cNvPr>
          <p:cNvSpPr>
            <a:spLocks noGrp="1"/>
          </p:cNvSpPr>
          <p:nvPr>
            <p:ph idx="1"/>
          </p:nvPr>
        </p:nvSpPr>
        <p:spPr>
          <a:xfrm>
            <a:off x="338830" y="554890"/>
            <a:ext cx="11663779" cy="4525963"/>
          </a:xfrm>
        </p:spPr>
        <p:txBody>
          <a:bodyPr>
            <a:normAutofit/>
          </a:bodyPr>
          <a:lstStyle/>
          <a:p>
            <a:pPr marL="0" indent="0">
              <a:buNone/>
            </a:pPr>
            <a:r>
              <a:rPr lang="ka-GE" sz="2400" b="1" dirty="0">
                <a:solidFill>
                  <a:srgbClr val="1F23A9"/>
                </a:solidFill>
                <a:latin typeface="Calibri" panose="020F0502020204030204" pitchFamily="34" charset="0"/>
                <a:cs typeface="Calibri" panose="020F0502020204030204" pitchFamily="34" charset="0"/>
              </a:rPr>
              <a:t>მეცნიერება</a:t>
            </a:r>
            <a:r>
              <a:rPr lang="ka-GE" sz="2400" b="1" dirty="0">
                <a:solidFill>
                  <a:prstClr val="black">
                    <a:hueOff val="0"/>
                    <a:satOff val="0"/>
                    <a:lumOff val="0"/>
                    <a:alphaOff val="0"/>
                  </a:prstClr>
                </a:solidFill>
                <a:latin typeface="Calibri" panose="020F0502020204030204" pitchFamily="34" charset="0"/>
                <a:cs typeface="Calibri" panose="020F0502020204030204" pitchFamily="34" charset="0"/>
              </a:rPr>
              <a:t> </a:t>
            </a:r>
            <a:r>
              <a:rPr lang="ka-GE" sz="2400" dirty="0">
                <a:solidFill>
                  <a:prstClr val="black">
                    <a:hueOff val="0"/>
                    <a:satOff val="0"/>
                    <a:lumOff val="0"/>
                    <a:alphaOff val="0"/>
                  </a:prstClr>
                </a:solidFill>
                <a:latin typeface="Calibri" panose="020F0502020204030204" pitchFamily="34" charset="0"/>
                <a:cs typeface="Calibri" panose="020F0502020204030204" pitchFamily="34" charset="0"/>
              </a:rPr>
              <a:t>— ადამიანის საქმიანობის სფერო, რომლის მიზანია გარემომცველი სამყაროს შესახებ ობიექტური ცოდნის მიღება, დამუშავება და სისტემატიზაცია. მეცნიერული ცოდნის დაგროვება ხდება ბუნების, საზოგადოების ან სხვა ობიექტის სამეცნიერო მეთოდის საშუალებით შესწავლის შედეგად. ამავე დროს მეცნიერება საზოგადოებრივი ცნობიერების ერთ–ერთი ფორმას წარმოადგენს.</a:t>
            </a:r>
            <a:endParaRPr lang="en-US" sz="2400" dirty="0">
              <a:solidFill>
                <a:prstClr val="black">
                  <a:hueOff val="0"/>
                  <a:satOff val="0"/>
                  <a:lumOff val="0"/>
                  <a:alphaOff val="0"/>
                </a:prstClr>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3EDF96C9-4868-DAE8-11E6-B611729ABC29}"/>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altLang="en-US" sz="3600" dirty="0">
                <a:solidFill>
                  <a:schemeClr val="bg1"/>
                </a:solidFill>
                <a:latin typeface="Calibri" panose="020F0502020204030204" pitchFamily="34" charset="0"/>
                <a:cs typeface="Calibri" panose="020F0502020204030204" pitchFamily="34" charset="0"/>
              </a:rPr>
              <a:t>მეცნიერება და კვლევა</a:t>
            </a:r>
            <a:endParaRPr lang="en-US" altLang="en-US" sz="3600" dirty="0">
              <a:solidFill>
                <a:schemeClr val="bg1"/>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A83240EC-3581-E1D5-714A-DAC587693481}"/>
              </a:ext>
            </a:extLst>
          </p:cNvPr>
          <p:cNvSpPr/>
          <p:nvPr/>
        </p:nvSpPr>
        <p:spPr>
          <a:xfrm>
            <a:off x="2477701" y="4323796"/>
            <a:ext cx="9524908" cy="2592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9" name="Picture 8">
            <a:extLst>
              <a:ext uri="{FF2B5EF4-FFF2-40B4-BE49-F238E27FC236}">
                <a16:creationId xmlns:a16="http://schemas.microsoft.com/office/drawing/2014/main" id="{02375D3E-C207-B653-2374-8EECC85EEFDB}"/>
              </a:ext>
            </a:extLst>
          </p:cNvPr>
          <p:cNvPicPr>
            <a:picLocks noChangeAspect="1"/>
          </p:cNvPicPr>
          <p:nvPr/>
        </p:nvPicPr>
        <p:blipFill>
          <a:blip r:embed="rId2"/>
          <a:srcRect l="18325" r="18325"/>
          <a:stretch/>
        </p:blipFill>
        <p:spPr>
          <a:xfrm>
            <a:off x="-1" y="2484117"/>
            <a:ext cx="2015231" cy="3956622"/>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0" name="Content Placeholder 2">
            <a:extLst>
              <a:ext uri="{FF2B5EF4-FFF2-40B4-BE49-F238E27FC236}">
                <a16:creationId xmlns:a16="http://schemas.microsoft.com/office/drawing/2014/main" id="{FCDA42F7-926F-5EFC-E50B-A3455F8A164D}"/>
              </a:ext>
            </a:extLst>
          </p:cNvPr>
          <p:cNvSpPr txBox="1">
            <a:spLocks/>
          </p:cNvSpPr>
          <p:nvPr/>
        </p:nvSpPr>
        <p:spPr>
          <a:xfrm>
            <a:off x="2477701" y="4322816"/>
            <a:ext cx="10235954" cy="2875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a-GE" sz="1900" b="1" dirty="0">
                <a:latin typeface="Calibri" panose="020F0502020204030204" pitchFamily="34" charset="0"/>
                <a:cs typeface="Calibri" panose="020F0502020204030204" pitchFamily="34" charset="0"/>
              </a:rPr>
              <a:t>ცოდნის სისტემატიზაცია:</a:t>
            </a:r>
            <a:r>
              <a:rPr lang="ka-GE" sz="1900" dirty="0">
                <a:latin typeface="Calibri" panose="020F0502020204030204" pitchFamily="34" charset="0"/>
                <a:cs typeface="Calibri" panose="020F0502020204030204" pitchFamily="34" charset="0"/>
              </a:rPr>
              <a:t> მეცნიერება მოიცავს იმ პროცესს, რომლის მეშვეობითაც სამყაროს შესახებ ცოდნა იქმნება და </a:t>
            </a:r>
            <a:r>
              <a:rPr lang="ka-GE" sz="1900" dirty="0" err="1">
                <a:latin typeface="Calibri" panose="020F0502020204030204" pitchFamily="34" charset="0"/>
                <a:cs typeface="Calibri" panose="020F0502020204030204" pitchFamily="34" charset="0"/>
              </a:rPr>
              <a:t>სისტემატიზირდება</a:t>
            </a:r>
            <a:r>
              <a:rPr lang="ka-GE" sz="1900" dirty="0">
                <a:latin typeface="Calibri" panose="020F0502020204030204" pitchFamily="34" charset="0"/>
                <a:cs typeface="Calibri" panose="020F0502020204030204" pitchFamily="34" charset="0"/>
              </a:rPr>
              <a:t>, ხშირად კვლევისა და ექსპერიმენტების გზით.</a:t>
            </a:r>
          </a:p>
          <a:p>
            <a:r>
              <a:rPr lang="ka-GE" sz="1900" b="1" dirty="0">
                <a:latin typeface="Calibri" panose="020F0502020204030204" pitchFamily="34" charset="0"/>
                <a:cs typeface="Calibri" panose="020F0502020204030204" pitchFamily="34" charset="0"/>
              </a:rPr>
              <a:t>ობიექტურობა და </a:t>
            </a:r>
            <a:r>
              <a:rPr lang="ka-GE" sz="1900" b="1" dirty="0" err="1">
                <a:latin typeface="Calibri" panose="020F0502020204030204" pitchFamily="34" charset="0"/>
                <a:cs typeface="Calibri" panose="020F0502020204030204" pitchFamily="34" charset="0"/>
              </a:rPr>
              <a:t>ვალიდურობა</a:t>
            </a:r>
            <a:r>
              <a:rPr lang="ka-GE" sz="1900" b="1" dirty="0">
                <a:latin typeface="Calibri" panose="020F0502020204030204" pitchFamily="34" charset="0"/>
                <a:cs typeface="Calibri" panose="020F0502020204030204" pitchFamily="34" charset="0"/>
              </a:rPr>
              <a:t>:</a:t>
            </a:r>
            <a:r>
              <a:rPr lang="ka-GE" sz="1900" dirty="0">
                <a:latin typeface="Calibri" panose="020F0502020204030204" pitchFamily="34" charset="0"/>
                <a:cs typeface="Calibri" panose="020F0502020204030204" pitchFamily="34" charset="0"/>
              </a:rPr>
              <a:t> მეცნიერული კვლევა ეფუძნება ობიექტურობას, დასაბუთებულობას და კვლევის მეთოდოლოგიის მკაცრ დაცვას.</a:t>
            </a:r>
            <a:endParaRPr lang="en-US" sz="19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7257004-0AE2-9401-DDBE-E0D472E5A170}"/>
              </a:ext>
            </a:extLst>
          </p:cNvPr>
          <p:cNvSpPr txBox="1"/>
          <p:nvPr/>
        </p:nvSpPr>
        <p:spPr>
          <a:xfrm>
            <a:off x="1956046" y="2484117"/>
            <a:ext cx="10235954" cy="1569660"/>
          </a:xfrm>
          <a:prstGeom prst="rect">
            <a:avLst/>
          </a:prstGeom>
          <a:noFill/>
        </p:spPr>
        <p:txBody>
          <a:bodyPr wrap="square">
            <a:spAutoFit/>
          </a:bodyPr>
          <a:lstStyle/>
          <a:p>
            <a:r>
              <a:rPr lang="ka-GE" sz="2400" b="1" u="sng" dirty="0">
                <a:solidFill>
                  <a:srgbClr val="1F23A9"/>
                </a:solidFill>
                <a:latin typeface="Calibri" panose="020F0502020204030204" pitchFamily="34" charset="0"/>
                <a:cs typeface="Calibri" panose="020F0502020204030204" pitchFamily="34" charset="0"/>
              </a:rPr>
              <a:t>მეცნიერება</a:t>
            </a:r>
            <a:r>
              <a:rPr lang="ka-GE" sz="2400" u="sng" dirty="0">
                <a:solidFill>
                  <a:prstClr val="black">
                    <a:hueOff val="0"/>
                    <a:satOff val="0"/>
                    <a:lumOff val="0"/>
                    <a:alphaOff val="0"/>
                  </a:prstClr>
                </a:solidFill>
                <a:latin typeface="Calibri" panose="020F0502020204030204" pitchFamily="34" charset="0"/>
                <a:cs typeface="Calibri" panose="020F0502020204030204" pitchFamily="34" charset="0"/>
              </a:rPr>
              <a:t> არის ფართო თეორიული ჩარჩო</a:t>
            </a:r>
            <a:r>
              <a:rPr lang="ka-GE" sz="2400" dirty="0">
                <a:solidFill>
                  <a:prstClr val="black">
                    <a:hueOff val="0"/>
                    <a:satOff val="0"/>
                    <a:lumOff val="0"/>
                    <a:alphaOff val="0"/>
                  </a:prstClr>
                </a:solidFill>
                <a:latin typeface="Calibri" panose="020F0502020204030204" pitchFamily="34" charset="0"/>
                <a:cs typeface="Calibri" panose="020F0502020204030204" pitchFamily="34" charset="0"/>
              </a:rPr>
              <a:t>, რომელიც ამა თუ იმ სფეროში ცოდნის დაგროვებასა და ორგანიზაციას ემსახურება, ხოლო </a:t>
            </a:r>
            <a:r>
              <a:rPr lang="ka-GE" sz="2400" b="1" u="sng" dirty="0">
                <a:solidFill>
                  <a:srgbClr val="1F23A9"/>
                </a:solidFill>
                <a:latin typeface="Calibri" panose="020F0502020204030204" pitchFamily="34" charset="0"/>
                <a:cs typeface="Calibri" panose="020F0502020204030204" pitchFamily="34" charset="0"/>
              </a:rPr>
              <a:t>კვლევა</a:t>
            </a:r>
            <a:r>
              <a:rPr lang="ka-GE" sz="2400" u="sng" dirty="0">
                <a:solidFill>
                  <a:prstClr val="black">
                    <a:hueOff val="0"/>
                    <a:satOff val="0"/>
                    <a:lumOff val="0"/>
                    <a:alphaOff val="0"/>
                  </a:prstClr>
                </a:solidFill>
                <a:latin typeface="Calibri" panose="020F0502020204030204" pitchFamily="34" charset="0"/>
                <a:cs typeface="Calibri" panose="020F0502020204030204" pitchFamily="34" charset="0"/>
              </a:rPr>
              <a:t> არის კონკრეტული პროცესი</a:t>
            </a:r>
            <a:r>
              <a:rPr lang="ka-GE" sz="2400" dirty="0">
                <a:solidFill>
                  <a:prstClr val="black">
                    <a:hueOff val="0"/>
                    <a:satOff val="0"/>
                    <a:lumOff val="0"/>
                    <a:alphaOff val="0"/>
                  </a:prstClr>
                </a:solidFill>
                <a:latin typeface="Calibri" panose="020F0502020204030204" pitchFamily="34" charset="0"/>
                <a:cs typeface="Calibri" panose="020F0502020204030204" pitchFamily="34" charset="0"/>
              </a:rPr>
              <a:t>, რომელიც ამ ჩარჩოს ფარგლებში ახალი ცოდნის მიღებას ან არსებულის გადამოწმებას ემსახურება.</a:t>
            </a:r>
            <a:endParaRPr lang="en-US" sz="2400" dirty="0">
              <a:solidFill>
                <a:prstClr val="black">
                  <a:hueOff val="0"/>
                  <a:satOff val="0"/>
                  <a:lumOff val="0"/>
                  <a:alphaOff val="0"/>
                </a:prst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2204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96C9-4868-DAE8-11E6-B611729ABC29}"/>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ctr" defTabSz="1022350">
              <a:lnSpc>
                <a:spcPct val="90000"/>
              </a:lnSpc>
              <a:spcBef>
                <a:spcPct val="0"/>
              </a:spcBef>
              <a:spcAft>
                <a:spcPct val="35000"/>
              </a:spcAft>
              <a:buNone/>
            </a:pPr>
            <a:r>
              <a:rPr lang="ka-GE" sz="3600" b="1" kern="1200" dirty="0">
                <a:solidFill>
                  <a:schemeClr val="bg1"/>
                </a:solidFill>
                <a:latin typeface="Calibri" panose="020F0502020204030204" pitchFamily="34" charset="0"/>
                <a:cs typeface="Calibri" panose="020F0502020204030204" pitchFamily="34" charset="0"/>
              </a:rPr>
              <a:t>კვლევა (</a:t>
            </a:r>
            <a:r>
              <a:rPr lang="en-US" sz="3600" b="1" kern="1200" dirty="0">
                <a:solidFill>
                  <a:schemeClr val="bg1"/>
                </a:solidFill>
                <a:latin typeface="Calibri" panose="020F0502020204030204" pitchFamily="34" charset="0"/>
                <a:cs typeface="Calibri" panose="020F0502020204030204" pitchFamily="34" charset="0"/>
              </a:rPr>
              <a:t>Research)</a:t>
            </a:r>
            <a:r>
              <a:rPr lang="ka-GE" sz="3600" b="1" kern="1200" dirty="0">
                <a:solidFill>
                  <a:schemeClr val="bg1"/>
                </a:solidFill>
                <a:latin typeface="Calibri" panose="020F0502020204030204" pitchFamily="34" charset="0"/>
                <a:cs typeface="Calibri" panose="020F0502020204030204" pitchFamily="34" charset="0"/>
              </a:rPr>
              <a:t> </a:t>
            </a:r>
            <a:endParaRPr lang="en-US" sz="3600" kern="1200" dirty="0">
              <a:solidFill>
                <a:schemeClr val="bg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8B3480E-7F17-10CE-EF7F-3FCCB8E8E313}"/>
              </a:ext>
            </a:extLst>
          </p:cNvPr>
          <p:cNvPicPr>
            <a:picLocks noChangeAspect="1"/>
          </p:cNvPicPr>
          <p:nvPr/>
        </p:nvPicPr>
        <p:blipFill>
          <a:blip r:embed="rId2"/>
          <a:stretch>
            <a:fillRect/>
          </a:stretch>
        </p:blipFill>
        <p:spPr>
          <a:xfrm>
            <a:off x="-1" y="399495"/>
            <a:ext cx="5175683" cy="6036815"/>
          </a:xfrm>
          <a:prstGeom prst="rect">
            <a:avLst/>
          </a:prstGeom>
        </p:spPr>
      </p:pic>
      <p:grpSp>
        <p:nvGrpSpPr>
          <p:cNvPr id="6" name="Group 5">
            <a:extLst>
              <a:ext uri="{FF2B5EF4-FFF2-40B4-BE49-F238E27FC236}">
                <a16:creationId xmlns:a16="http://schemas.microsoft.com/office/drawing/2014/main" id="{AFA427AA-651B-78C0-0C35-9567EF27C3D1}"/>
              </a:ext>
            </a:extLst>
          </p:cNvPr>
          <p:cNvGrpSpPr/>
          <p:nvPr/>
        </p:nvGrpSpPr>
        <p:grpSpPr>
          <a:xfrm>
            <a:off x="5477523" y="949911"/>
            <a:ext cx="6516210" cy="5166803"/>
            <a:chOff x="0" y="-3462025"/>
            <a:chExt cx="4771486" cy="6054307"/>
          </a:xfrm>
        </p:grpSpPr>
        <p:sp>
          <p:nvSpPr>
            <p:cNvPr id="7" name="Rectangle 6">
              <a:extLst>
                <a:ext uri="{FF2B5EF4-FFF2-40B4-BE49-F238E27FC236}">
                  <a16:creationId xmlns:a16="http://schemas.microsoft.com/office/drawing/2014/main" id="{A83240EC-3581-E1D5-714A-DAC587693481}"/>
                </a:ext>
              </a:extLst>
            </p:cNvPr>
            <p:cNvSpPr/>
            <p:nvPr/>
          </p:nvSpPr>
          <p:spPr>
            <a:xfrm>
              <a:off x="0" y="0"/>
              <a:ext cx="4591050" cy="2592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2553F7AB-403F-54F2-F986-F3049341E065}"/>
                </a:ext>
              </a:extLst>
            </p:cNvPr>
            <p:cNvSpPr txBox="1"/>
            <p:nvPr/>
          </p:nvSpPr>
          <p:spPr>
            <a:xfrm>
              <a:off x="277276" y="-3462025"/>
              <a:ext cx="4494210" cy="25922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ka-GE" sz="2400" b="1" kern="1200" dirty="0">
                  <a:latin typeface="Calibri" panose="020F0502020204030204" pitchFamily="34" charset="0"/>
                  <a:cs typeface="Calibri" panose="020F0502020204030204" pitchFamily="34" charset="0"/>
                </a:rPr>
                <a:t>შესწავლა და გამოკვლევა:</a:t>
              </a:r>
              <a:r>
                <a:rPr lang="ka-GE" sz="2400" kern="1200" dirty="0">
                  <a:latin typeface="Calibri" panose="020F0502020204030204" pitchFamily="34" charset="0"/>
                  <a:cs typeface="Calibri" panose="020F0502020204030204" pitchFamily="34" charset="0"/>
                </a:rPr>
                <a:t> </a:t>
              </a:r>
            </a:p>
            <a:p>
              <a:pPr marL="0" lvl="0" indent="0" algn="l" defTabSz="1066800">
                <a:lnSpc>
                  <a:spcPct val="90000"/>
                </a:lnSpc>
                <a:spcBef>
                  <a:spcPct val="0"/>
                </a:spcBef>
                <a:spcAft>
                  <a:spcPct val="35000"/>
                </a:spcAft>
                <a:buNone/>
              </a:pPr>
              <a:r>
                <a:rPr lang="ka-GE" sz="2400" kern="1200" dirty="0">
                  <a:latin typeface="Calibri" panose="020F0502020204030204" pitchFamily="34" charset="0"/>
                  <a:cs typeface="Calibri" panose="020F0502020204030204" pitchFamily="34" charset="0"/>
                </a:rPr>
                <a:t>კვლევა არის სისტემატიური პროცესი, რომელიც მიზნად ისახავს კითხვებზე პასუხის მიღებას, ჰიპოთეზების შემოწმებას ან პრობლემების გადაჭრას.</a:t>
              </a:r>
            </a:p>
            <a:p>
              <a:pPr marL="0" lvl="0" indent="0" algn="l" defTabSz="1066800">
                <a:lnSpc>
                  <a:spcPct val="90000"/>
                </a:lnSpc>
                <a:spcBef>
                  <a:spcPct val="0"/>
                </a:spcBef>
                <a:spcAft>
                  <a:spcPct val="35000"/>
                </a:spcAft>
                <a:buNone/>
              </a:pPr>
              <a:endParaRPr lang="ka-GE" sz="2400" kern="1200" dirty="0">
                <a:latin typeface="Calibri" panose="020F0502020204030204" pitchFamily="34" charset="0"/>
                <a:cs typeface="Calibri" panose="020F0502020204030204" pitchFamily="34" charset="0"/>
              </a:endParaRPr>
            </a:p>
            <a:p>
              <a:pPr defTabSz="1066800">
                <a:lnSpc>
                  <a:spcPct val="90000"/>
                </a:lnSpc>
                <a:spcBef>
                  <a:spcPct val="0"/>
                </a:spcBef>
                <a:spcAft>
                  <a:spcPct val="35000"/>
                </a:spcAft>
              </a:pPr>
              <a:r>
                <a:rPr lang="ka-GE" sz="2400" b="1" dirty="0">
                  <a:latin typeface="Calibri" panose="020F0502020204030204" pitchFamily="34" charset="0"/>
                  <a:cs typeface="Calibri" panose="020F0502020204030204" pitchFamily="34" charset="0"/>
                </a:rPr>
                <a:t>მეთოდოლოგია:</a:t>
              </a:r>
              <a:r>
                <a:rPr lang="ka-GE" sz="2400" dirty="0">
                  <a:latin typeface="Calibri" panose="020F0502020204030204" pitchFamily="34" charset="0"/>
                  <a:cs typeface="Calibri" panose="020F0502020204030204" pitchFamily="34" charset="0"/>
                </a:rPr>
                <a:t> კვლევითი პროცესის უმნიშვნელოვანესი კომპონენტია სწორი მეთოდოლოგიის შერჩევა, რომელიც მონაცემების შეგროვებასა და ანალიზს ეფუძნება.</a:t>
              </a:r>
              <a:endParaRPr lang="en-US" sz="2400" dirty="0">
                <a:latin typeface="Calibri" panose="020F0502020204030204" pitchFamily="34" charset="0"/>
                <a:cs typeface="Calibri" panose="020F0502020204030204" pitchFamily="34" charset="0"/>
              </a:endParaRPr>
            </a:p>
            <a:p>
              <a:pPr marL="0" lvl="0" indent="0" algn="l" defTabSz="1066800">
                <a:lnSpc>
                  <a:spcPct val="90000"/>
                </a:lnSpc>
                <a:spcBef>
                  <a:spcPct val="0"/>
                </a:spcBef>
                <a:spcAft>
                  <a:spcPct val="35000"/>
                </a:spcAft>
                <a:buNone/>
              </a:pPr>
              <a:endParaRPr lang="en-US" sz="2400" kern="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525622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6D69E0-5364-BD19-1AC6-F77B2FD7A7C3}"/>
              </a:ext>
            </a:extLst>
          </p:cNvPr>
          <p:cNvPicPr>
            <a:picLocks noChangeAspect="1"/>
          </p:cNvPicPr>
          <p:nvPr/>
        </p:nvPicPr>
        <p:blipFill>
          <a:blip r:embed="rId2"/>
          <a:srcRect l="12761" r="12012"/>
          <a:stretch/>
        </p:blipFill>
        <p:spPr>
          <a:xfrm>
            <a:off x="7343637" y="408374"/>
            <a:ext cx="4835980" cy="604569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5" name="Content Placeholder 2">
            <a:extLst>
              <a:ext uri="{FF2B5EF4-FFF2-40B4-BE49-F238E27FC236}">
                <a16:creationId xmlns:a16="http://schemas.microsoft.com/office/drawing/2014/main" id="{BF05D9DF-0C7A-8706-275B-977ABEA551E4}"/>
              </a:ext>
            </a:extLst>
          </p:cNvPr>
          <p:cNvGraphicFramePr>
            <a:graphicFrameLocks noGrp="1"/>
          </p:cNvGraphicFramePr>
          <p:nvPr>
            <p:ph idx="1"/>
            <p:extLst>
              <p:ext uri="{D42A27DB-BD31-4B8C-83A1-F6EECF244321}">
                <p14:modId xmlns:p14="http://schemas.microsoft.com/office/powerpoint/2010/main" val="2019329229"/>
              </p:ext>
            </p:extLst>
          </p:nvPr>
        </p:nvGraphicFramePr>
        <p:xfrm>
          <a:off x="192351" y="621971"/>
          <a:ext cx="6634577" cy="5707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36F10D45-F1D6-568F-74C6-D36E14039F9A}"/>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a-GE" sz="3600" dirty="0">
                <a:solidFill>
                  <a:schemeClr val="bg1"/>
                </a:solidFill>
                <a:latin typeface="Calibri" panose="020F0502020204030204" pitchFamily="34" charset="0"/>
                <a:cs typeface="Calibri" panose="020F0502020204030204" pitchFamily="34" charset="0"/>
              </a:rPr>
              <a:t>ფუნდამენტური და გამოყენებითი კვლევა:</a:t>
            </a:r>
            <a:endParaRPr lang="en-US" altLang="en-US" sz="3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1841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77" y="3504275"/>
            <a:ext cx="3092367" cy="2452687"/>
          </a:xfrm>
        </p:spPr>
        <p:txBody>
          <a:bodyPr anchor="ctr">
            <a:normAutofit/>
          </a:bodyPr>
          <a:lstStyle/>
          <a:p>
            <a:r>
              <a:rPr lang="ka-GE" sz="3100" b="1" dirty="0">
                <a:solidFill>
                  <a:srgbClr val="1F23A9"/>
                </a:solidFill>
                <a:latin typeface="Calibri" panose="020F0502020204030204" pitchFamily="34" charset="0"/>
                <a:cs typeface="Calibri" panose="020F0502020204030204" pitchFamily="34" charset="0"/>
              </a:rPr>
              <a:t>მეცნიერება, მონაცემები და ინფორმაცია</a:t>
            </a:r>
          </a:p>
        </p:txBody>
      </p:sp>
      <p:pic>
        <p:nvPicPr>
          <p:cNvPr id="5" name="Picture 4">
            <a:extLst>
              <a:ext uri="{FF2B5EF4-FFF2-40B4-BE49-F238E27FC236}">
                <a16:creationId xmlns:a16="http://schemas.microsoft.com/office/drawing/2014/main" id="{9CA929D4-B4A0-A1B0-67F1-3E091A311F98}"/>
              </a:ext>
            </a:extLst>
          </p:cNvPr>
          <p:cNvPicPr>
            <a:picLocks noChangeAspect="1"/>
          </p:cNvPicPr>
          <p:nvPr/>
        </p:nvPicPr>
        <p:blipFill>
          <a:blip r:embed="rId3"/>
          <a:srcRect t="11637" b="16222"/>
          <a:stretch/>
        </p:blipFill>
        <p:spPr>
          <a:xfrm>
            <a:off x="0" y="408375"/>
            <a:ext cx="12192000" cy="3020626"/>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idx="1"/>
          </p:nvPr>
        </p:nvSpPr>
        <p:spPr>
          <a:xfrm>
            <a:off x="3559944" y="3672952"/>
            <a:ext cx="8404342" cy="2452687"/>
          </a:xfrm>
        </p:spPr>
        <p:txBody>
          <a:bodyPr anchor="ctr">
            <a:noAutofit/>
          </a:bodyPr>
          <a:lstStyle/>
          <a:p>
            <a:r>
              <a:rPr lang="ka-GE" sz="2400" dirty="0">
                <a:latin typeface="Calibri" panose="020F0502020204030204" pitchFamily="34" charset="0"/>
                <a:cs typeface="Calibri" panose="020F0502020204030204" pitchFamily="34" charset="0"/>
              </a:rPr>
              <a:t>მეცნიერება: ცოდნის სისტემატიური დაგროვების პროცესი.</a:t>
            </a:r>
          </a:p>
          <a:p>
            <a:pPr lvl="1"/>
            <a:r>
              <a:rPr lang="ka-GE" dirty="0">
                <a:latin typeface="Calibri" panose="020F0502020204030204" pitchFamily="34" charset="0"/>
                <a:cs typeface="Calibri" panose="020F0502020204030204" pitchFamily="34" charset="0"/>
              </a:rPr>
              <a:t>მონაცემი: კვლევის პროცესში შეგროვებული ციფრული, რაოდენობრივი ან თვისებრივი ინფორმაცია - „ნედლი მონაცემი“.</a:t>
            </a:r>
          </a:p>
          <a:p>
            <a:pPr lvl="1"/>
            <a:r>
              <a:rPr lang="ka-GE" dirty="0">
                <a:latin typeface="Calibri" panose="020F0502020204030204" pitchFamily="34" charset="0"/>
                <a:cs typeface="Calibri" panose="020F0502020204030204" pitchFamily="34" charset="0"/>
              </a:rPr>
              <a:t>ინფორმაცია: დამუშავებული მონაცემები, რომლებიც კვლევაში გამოიყენება.</a:t>
            </a:r>
          </a:p>
        </p:txBody>
      </p:sp>
      <p:sp>
        <p:nvSpPr>
          <p:cNvPr id="4" name="Title 1">
            <a:extLst>
              <a:ext uri="{FF2B5EF4-FFF2-40B4-BE49-F238E27FC236}">
                <a16:creationId xmlns:a16="http://schemas.microsoft.com/office/drawing/2014/main" id="{F415F663-8E25-135F-B06B-7EE57B92BC2B}"/>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ctr" defTabSz="1022350">
              <a:lnSpc>
                <a:spcPct val="90000"/>
              </a:lnSpc>
              <a:spcBef>
                <a:spcPct val="0"/>
              </a:spcBef>
              <a:spcAft>
                <a:spcPct val="35000"/>
              </a:spcAft>
              <a:buNone/>
            </a:pPr>
            <a:r>
              <a:rPr lang="ka-GE" sz="3600" kern="1200" dirty="0">
                <a:solidFill>
                  <a:schemeClr val="bg1"/>
                </a:solidFill>
                <a:latin typeface="Calibri" panose="020F0502020204030204" pitchFamily="34" charset="0"/>
                <a:cs typeface="Calibri" panose="020F0502020204030204" pitchFamily="34" charset="0"/>
              </a:rPr>
              <a:t>მონაცემები </a:t>
            </a:r>
            <a:r>
              <a:rPr lang="ka-GE" sz="3600" b="1" kern="1200" dirty="0">
                <a:solidFill>
                  <a:schemeClr val="bg1"/>
                </a:solidFill>
                <a:latin typeface="Calibri" panose="020F0502020204030204" pitchFamily="34" charset="0"/>
                <a:cs typeface="Calibri" panose="020F0502020204030204" pitchFamily="34" charset="0"/>
              </a:rPr>
              <a:t>(</a:t>
            </a:r>
            <a:r>
              <a:rPr lang="en-US" sz="3600" b="1" kern="1200" dirty="0">
                <a:solidFill>
                  <a:schemeClr val="bg1"/>
                </a:solidFill>
                <a:latin typeface="Calibri" panose="020F0502020204030204" pitchFamily="34" charset="0"/>
                <a:cs typeface="Calibri" panose="020F0502020204030204" pitchFamily="34" charset="0"/>
              </a:rPr>
              <a:t>Data)</a:t>
            </a:r>
            <a:endParaRPr lang="en-US" sz="3600" kern="1200" dirty="0">
              <a:solidFill>
                <a:schemeClr val="bg1"/>
              </a:solidFill>
              <a:latin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986E6-74E5-9CB8-8C97-CA68101E5DB5}"/>
              </a:ext>
            </a:extLst>
          </p:cNvPr>
          <p:cNvPicPr>
            <a:picLocks noChangeAspect="1"/>
          </p:cNvPicPr>
          <p:nvPr/>
        </p:nvPicPr>
        <p:blipFill>
          <a:blip r:embed="rId3"/>
          <a:srcRect l="13952" r="10821"/>
          <a:stretch/>
        </p:blipFill>
        <p:spPr>
          <a:xfrm>
            <a:off x="7541338" y="258024"/>
            <a:ext cx="4650662" cy="6182147"/>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itle 1">
            <a:extLst>
              <a:ext uri="{FF2B5EF4-FFF2-40B4-BE49-F238E27FC236}">
                <a16:creationId xmlns:a16="http://schemas.microsoft.com/office/drawing/2014/main" id="{177C18A7-F2CF-365D-6030-B544691277DE}"/>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ctr" defTabSz="1022350">
              <a:lnSpc>
                <a:spcPct val="90000"/>
              </a:lnSpc>
              <a:spcBef>
                <a:spcPct val="0"/>
              </a:spcBef>
              <a:spcAft>
                <a:spcPct val="35000"/>
              </a:spcAft>
              <a:buNone/>
            </a:pPr>
            <a:r>
              <a:rPr lang="ka-GE" sz="3600" kern="1200" dirty="0">
                <a:solidFill>
                  <a:schemeClr val="bg1"/>
                </a:solidFill>
                <a:latin typeface="Calibri" panose="020F0502020204030204" pitchFamily="34" charset="0"/>
                <a:cs typeface="Calibri" panose="020F0502020204030204" pitchFamily="34" charset="0"/>
              </a:rPr>
              <a:t>მონაცემები </a:t>
            </a:r>
            <a:r>
              <a:rPr lang="ka-GE" sz="3600" b="1" kern="1200" dirty="0">
                <a:solidFill>
                  <a:schemeClr val="bg1"/>
                </a:solidFill>
                <a:latin typeface="Calibri" panose="020F0502020204030204" pitchFamily="34" charset="0"/>
                <a:cs typeface="Calibri" panose="020F0502020204030204" pitchFamily="34" charset="0"/>
              </a:rPr>
              <a:t>(</a:t>
            </a:r>
            <a:r>
              <a:rPr lang="en-US" sz="3600" b="1" kern="1200" dirty="0">
                <a:solidFill>
                  <a:schemeClr val="bg1"/>
                </a:solidFill>
                <a:latin typeface="Calibri" panose="020F0502020204030204" pitchFamily="34" charset="0"/>
                <a:cs typeface="Calibri" panose="020F0502020204030204" pitchFamily="34" charset="0"/>
              </a:rPr>
              <a:t>Data)</a:t>
            </a:r>
            <a:endParaRPr lang="en-US" sz="3600" kern="1200" dirty="0">
              <a:solidFill>
                <a:schemeClr val="bg1"/>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47658813-1CA4-637A-E6AA-6F17A561D1FC}"/>
              </a:ext>
            </a:extLst>
          </p:cNvPr>
          <p:cNvPicPr>
            <a:picLocks noChangeAspect="1"/>
          </p:cNvPicPr>
          <p:nvPr/>
        </p:nvPicPr>
        <p:blipFill>
          <a:blip r:embed="rId4"/>
          <a:stretch>
            <a:fillRect/>
          </a:stretch>
        </p:blipFill>
        <p:spPr>
          <a:xfrm>
            <a:off x="6365289" y="5570375"/>
            <a:ext cx="1304693" cy="869795"/>
          </a:xfrm>
          <a:prstGeom prst="rect">
            <a:avLst/>
          </a:prstGeom>
        </p:spPr>
      </p:pic>
      <p:sp>
        <p:nvSpPr>
          <p:cNvPr id="3" name="Content Placeholder 2">
            <a:extLst>
              <a:ext uri="{FF2B5EF4-FFF2-40B4-BE49-F238E27FC236}">
                <a16:creationId xmlns:a16="http://schemas.microsoft.com/office/drawing/2014/main" id="{CF764F22-8334-B5FD-C92F-5AFB7194DFE4}"/>
              </a:ext>
            </a:extLst>
          </p:cNvPr>
          <p:cNvSpPr>
            <a:spLocks noGrp="1"/>
          </p:cNvSpPr>
          <p:nvPr>
            <p:ph idx="1"/>
          </p:nvPr>
        </p:nvSpPr>
        <p:spPr>
          <a:xfrm>
            <a:off x="381740" y="658133"/>
            <a:ext cx="7159598" cy="5347140"/>
          </a:xfrm>
        </p:spPr>
        <p:txBody>
          <a:bodyPr>
            <a:noAutofit/>
          </a:bodyPr>
          <a:lstStyle/>
          <a:p>
            <a:pPr>
              <a:lnSpc>
                <a:spcPct val="90000"/>
              </a:lnSpc>
            </a:pPr>
            <a:r>
              <a:rPr lang="ka-GE" sz="2400" b="1" dirty="0">
                <a:solidFill>
                  <a:srgbClr val="1F23A9"/>
                </a:solidFill>
                <a:latin typeface="Calibri" panose="020F0502020204030204" pitchFamily="34" charset="0"/>
                <a:cs typeface="Calibri" panose="020F0502020204030204" pitchFamily="34" charset="0"/>
              </a:rPr>
              <a:t>მონაცემთა შეგროვება:</a:t>
            </a:r>
            <a:r>
              <a:rPr lang="ka-GE" sz="2400" dirty="0">
                <a:solidFill>
                  <a:srgbClr val="1F23A9"/>
                </a:solidFill>
                <a:latin typeface="Calibri" panose="020F0502020204030204" pitchFamily="34" charset="0"/>
                <a:cs typeface="Calibri" panose="020F0502020204030204" pitchFamily="34" charset="0"/>
              </a:rPr>
              <a:t> </a:t>
            </a:r>
            <a:r>
              <a:rPr lang="ka-GE" sz="2400" dirty="0">
                <a:latin typeface="Calibri" panose="020F0502020204030204" pitchFamily="34" charset="0"/>
                <a:cs typeface="Calibri" panose="020F0502020204030204" pitchFamily="34" charset="0"/>
              </a:rPr>
              <a:t>მონაცემები არის ნედლეული/მასალა ინფორმაცია, რომელიც შეგროვდება კვლევითი პროცესის დროს (რიცხვები, ფაქტები, თვისებები, </a:t>
            </a:r>
            <a:r>
              <a:rPr lang="ka-GE" sz="2400" dirty="0" err="1">
                <a:latin typeface="Calibri" panose="020F0502020204030204" pitchFamily="34" charset="0"/>
                <a:cs typeface="Calibri" panose="020F0502020204030204" pitchFamily="34" charset="0"/>
              </a:rPr>
              <a:t>მასახიათებლები</a:t>
            </a:r>
            <a:r>
              <a:rPr lang="ka-GE" sz="2400" dirty="0">
                <a:latin typeface="Calibri" panose="020F0502020204030204" pitchFamily="34" charset="0"/>
                <a:cs typeface="Calibri" panose="020F0502020204030204" pitchFamily="34" charset="0"/>
              </a:rPr>
              <a:t>, დამოკიდებულებები და </a:t>
            </a:r>
            <a:r>
              <a:rPr lang="ka-GE" sz="2400" dirty="0" err="1">
                <a:latin typeface="Calibri" panose="020F0502020204030204" pitchFamily="34" charset="0"/>
                <a:cs typeface="Calibri" panose="020F0502020204030204" pitchFamily="34" charset="0"/>
              </a:rPr>
              <a:t>ა.შ</a:t>
            </a:r>
            <a:r>
              <a:rPr lang="ka-GE" sz="2400" dirty="0">
                <a:latin typeface="Calibri" panose="020F0502020204030204" pitchFamily="34" charset="0"/>
                <a:cs typeface="Calibri" panose="020F0502020204030204" pitchFamily="34" charset="0"/>
              </a:rPr>
              <a:t>.).</a:t>
            </a:r>
          </a:p>
          <a:p>
            <a:pPr>
              <a:lnSpc>
                <a:spcPct val="90000"/>
              </a:lnSpc>
            </a:pPr>
            <a:r>
              <a:rPr lang="ka-GE" sz="2400" b="1" dirty="0">
                <a:solidFill>
                  <a:srgbClr val="1F23A9"/>
                </a:solidFill>
                <a:latin typeface="Calibri" panose="020F0502020204030204" pitchFamily="34" charset="0"/>
                <a:cs typeface="Calibri" panose="020F0502020204030204" pitchFamily="34" charset="0"/>
              </a:rPr>
              <a:t>მონაცემთა დამუშავება:</a:t>
            </a:r>
            <a:r>
              <a:rPr lang="ka-GE" sz="2400" dirty="0">
                <a:solidFill>
                  <a:srgbClr val="1F23A9"/>
                </a:solidFill>
                <a:latin typeface="Calibri" panose="020F0502020204030204" pitchFamily="34" charset="0"/>
                <a:cs typeface="Calibri" panose="020F0502020204030204" pitchFamily="34" charset="0"/>
              </a:rPr>
              <a:t> </a:t>
            </a:r>
            <a:r>
              <a:rPr lang="ka-GE" sz="2400" dirty="0">
                <a:latin typeface="Calibri" panose="020F0502020204030204" pitchFamily="34" charset="0"/>
                <a:cs typeface="Calibri" panose="020F0502020204030204" pitchFamily="34" charset="0"/>
              </a:rPr>
              <a:t>მონაცემების ანალიზი, მათი ინტერპრეტაცია და წარმოდგენა.</a:t>
            </a:r>
          </a:p>
          <a:p>
            <a:r>
              <a:rPr lang="ka-GE" sz="2400" b="1" dirty="0">
                <a:solidFill>
                  <a:srgbClr val="1F23A9"/>
                </a:solidFill>
                <a:latin typeface="Calibri" panose="020F0502020204030204" pitchFamily="34" charset="0"/>
                <a:cs typeface="Calibri" panose="020F0502020204030204" pitchFamily="34" charset="0"/>
              </a:rPr>
              <a:t>ინფორმაციის გარდაქმნა:</a:t>
            </a:r>
            <a:r>
              <a:rPr lang="ka-GE" sz="2400" dirty="0">
                <a:solidFill>
                  <a:srgbClr val="1F23A9"/>
                </a:solidFill>
                <a:latin typeface="Calibri" panose="020F0502020204030204" pitchFamily="34" charset="0"/>
                <a:cs typeface="Calibri" panose="020F0502020204030204" pitchFamily="34" charset="0"/>
              </a:rPr>
              <a:t> </a:t>
            </a:r>
            <a:r>
              <a:rPr lang="ka-GE" sz="2400" dirty="0">
                <a:latin typeface="Calibri" panose="020F0502020204030204" pitchFamily="34" charset="0"/>
                <a:cs typeface="Calibri" panose="020F0502020204030204" pitchFamily="34" charset="0"/>
              </a:rPr>
              <a:t>მონაცემების დამუშავების შემდეგ მიღებული ინფორმაცია უზრუნველყოფს მონაცემთა საფუძველზე დასკვნების გამოტანას.</a:t>
            </a:r>
          </a:p>
          <a:p>
            <a:r>
              <a:rPr lang="ka-GE" sz="2400" b="1" dirty="0">
                <a:solidFill>
                  <a:srgbClr val="1F23A9"/>
                </a:solidFill>
                <a:latin typeface="Calibri" panose="020F0502020204030204" pitchFamily="34" charset="0"/>
                <a:cs typeface="Calibri" panose="020F0502020204030204" pitchFamily="34" charset="0"/>
              </a:rPr>
              <a:t>ინფორმაციის მართვა:</a:t>
            </a:r>
            <a:r>
              <a:rPr lang="ka-GE" sz="2400" dirty="0">
                <a:solidFill>
                  <a:srgbClr val="1F23A9"/>
                </a:solidFill>
                <a:latin typeface="Calibri" panose="020F0502020204030204" pitchFamily="34" charset="0"/>
                <a:cs typeface="Calibri" panose="020F0502020204030204" pitchFamily="34" charset="0"/>
              </a:rPr>
              <a:t> </a:t>
            </a:r>
            <a:r>
              <a:rPr lang="ka-GE" sz="2400" dirty="0">
                <a:latin typeface="Calibri" panose="020F0502020204030204" pitchFamily="34" charset="0"/>
                <a:cs typeface="Calibri" panose="020F0502020204030204" pitchFamily="34" charset="0"/>
              </a:rPr>
              <a:t>კვლევის პროცესის საბოლოო შედეგია ისეთი ინფორმაცია, რომელიც ახალი ცოდნის ან ჰიპოთეზების ჩამოყალიბებაში დაგეხმარება.</a:t>
            </a:r>
            <a:endParaRPr lang="en-US" sz="2400" dirty="0">
              <a:latin typeface="Calibri" panose="020F0502020204030204" pitchFamily="34" charset="0"/>
              <a:cs typeface="Calibri" panose="020F0502020204030204" pitchFamily="34" charset="0"/>
            </a:endParaRPr>
          </a:p>
          <a:p>
            <a:pPr>
              <a:lnSpc>
                <a:spcPct val="90000"/>
              </a:lnSpc>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639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0401-351F-7F79-0634-BAEF661DE542}"/>
              </a:ext>
            </a:extLst>
          </p:cNvPr>
          <p:cNvSpPr>
            <a:spLocks noGrp="1"/>
          </p:cNvSpPr>
          <p:nvPr>
            <p:ph type="title"/>
          </p:nvPr>
        </p:nvSpPr>
        <p:spPr>
          <a:xfrm>
            <a:off x="2152651" y="1412488"/>
            <a:ext cx="2174391" cy="4363844"/>
          </a:xfrm>
        </p:spPr>
        <p:txBody>
          <a:bodyPr vert="horz" lIns="91440" tIns="45720" rIns="91440" bIns="45720" rtlCol="0" anchor="t">
            <a:normAutofit/>
          </a:bodyPr>
          <a:lstStyle/>
          <a:p>
            <a:r>
              <a:rPr lang="en-US" sz="2700">
                <a:solidFill>
                  <a:srgbClr val="FFFFFF"/>
                </a:solidFill>
              </a:rPr>
              <a:t>6. </a:t>
            </a:r>
            <a:r>
              <a:rPr lang="en-US" sz="2700" b="1">
                <a:solidFill>
                  <a:srgbClr val="FFFFFF"/>
                </a:solidFill>
              </a:rPr>
              <a:t>ცოდნა (Knowledge):</a:t>
            </a:r>
            <a:endParaRPr lang="en-US" sz="2700">
              <a:solidFill>
                <a:srgbClr val="FFFFFF"/>
              </a:solidFill>
            </a:endParaRPr>
          </a:p>
        </p:txBody>
      </p:sp>
      <p:sp>
        <p:nvSpPr>
          <p:cNvPr id="3" name="Content Placeholder 2">
            <a:extLst>
              <a:ext uri="{FF2B5EF4-FFF2-40B4-BE49-F238E27FC236}">
                <a16:creationId xmlns:a16="http://schemas.microsoft.com/office/drawing/2014/main" id="{5FB4E268-1FD2-82C5-85DF-3356D7BBACBA}"/>
              </a:ext>
            </a:extLst>
          </p:cNvPr>
          <p:cNvSpPr>
            <a:spLocks noGrp="1"/>
          </p:cNvSpPr>
          <p:nvPr>
            <p:ph idx="1"/>
          </p:nvPr>
        </p:nvSpPr>
        <p:spPr>
          <a:xfrm>
            <a:off x="346230" y="748649"/>
            <a:ext cx="11709646" cy="3416963"/>
          </a:xfrm>
        </p:spPr>
        <p:txBody>
          <a:bodyPr vert="horz" lIns="91440" tIns="45720" rIns="91440" bIns="45720" rtlCol="0">
            <a:normAutofit/>
          </a:bodyPr>
          <a:lstStyle/>
          <a:p>
            <a:r>
              <a:rPr lang="en-US" sz="2400" b="1" dirty="0" err="1"/>
              <a:t>ინფორმაციის</a:t>
            </a:r>
            <a:r>
              <a:rPr lang="en-US" sz="2400" b="1" dirty="0"/>
              <a:t> </a:t>
            </a:r>
            <a:r>
              <a:rPr lang="en-US" sz="2400" b="1" dirty="0" err="1"/>
              <a:t>გარდაქმნა</a:t>
            </a:r>
            <a:r>
              <a:rPr lang="en-US" sz="2400" b="1" dirty="0"/>
              <a:t> </a:t>
            </a:r>
            <a:r>
              <a:rPr lang="en-US" sz="2400" b="1" dirty="0" err="1"/>
              <a:t>ცოდნად</a:t>
            </a:r>
            <a:r>
              <a:rPr lang="en-US" sz="2400" b="1" dirty="0"/>
              <a:t>, </a:t>
            </a:r>
            <a:r>
              <a:rPr lang="en-US" sz="2400" b="1" dirty="0" err="1"/>
              <a:t>კვლევის</a:t>
            </a:r>
            <a:r>
              <a:rPr lang="en-US" sz="2400" b="1" dirty="0"/>
              <a:t> </a:t>
            </a:r>
            <a:r>
              <a:rPr lang="en-US" sz="2400" b="1" dirty="0" err="1"/>
              <a:t>პროცესში</a:t>
            </a:r>
            <a:r>
              <a:rPr lang="en-US" sz="2400" b="1" dirty="0"/>
              <a:t> </a:t>
            </a:r>
            <a:r>
              <a:rPr lang="en-US" sz="2400" b="1" dirty="0" err="1"/>
              <a:t>ახალი</a:t>
            </a:r>
            <a:r>
              <a:rPr lang="en-US" sz="2400" b="1" dirty="0"/>
              <a:t> </a:t>
            </a:r>
            <a:r>
              <a:rPr lang="en-US" sz="2400" b="1" dirty="0" err="1"/>
              <a:t>ჰიპოთეზებისა</a:t>
            </a:r>
            <a:r>
              <a:rPr lang="en-US" sz="2400" b="1" dirty="0"/>
              <a:t> </a:t>
            </a:r>
            <a:r>
              <a:rPr lang="en-US" sz="2400" b="1" dirty="0" err="1"/>
              <a:t>და</a:t>
            </a:r>
            <a:r>
              <a:rPr lang="en-US" sz="2400" b="1" dirty="0"/>
              <a:t> </a:t>
            </a:r>
            <a:r>
              <a:rPr lang="en-US" sz="2400" b="1" dirty="0" err="1"/>
              <a:t>თეორიების</a:t>
            </a:r>
            <a:r>
              <a:rPr lang="en-US" sz="2400" b="1" dirty="0"/>
              <a:t> </a:t>
            </a:r>
            <a:r>
              <a:rPr lang="en-US" sz="2400" b="1" dirty="0" err="1"/>
              <a:t>შექმნა</a:t>
            </a:r>
            <a:r>
              <a:rPr lang="en-US" sz="2400" b="1" dirty="0"/>
              <a:t>.</a:t>
            </a:r>
            <a:endParaRPr lang="ka-GE" sz="2400" b="1" dirty="0"/>
          </a:p>
          <a:p>
            <a:r>
              <a:rPr lang="en-US" sz="2400" b="1" dirty="0" err="1">
                <a:solidFill>
                  <a:srgbClr val="1F23A9"/>
                </a:solidFill>
              </a:rPr>
              <a:t>გათვითცნობიერებული</a:t>
            </a:r>
            <a:r>
              <a:rPr lang="en-US" sz="2400" b="1" dirty="0">
                <a:solidFill>
                  <a:srgbClr val="1F23A9"/>
                </a:solidFill>
              </a:rPr>
              <a:t> </a:t>
            </a:r>
            <a:r>
              <a:rPr lang="en-US" sz="2400" b="1" dirty="0" err="1">
                <a:solidFill>
                  <a:srgbClr val="1F23A9"/>
                </a:solidFill>
              </a:rPr>
              <a:t>ინფორმაცია</a:t>
            </a:r>
            <a:r>
              <a:rPr lang="en-US" sz="2400" b="1" dirty="0">
                <a:solidFill>
                  <a:srgbClr val="1F23A9"/>
                </a:solidFill>
              </a:rPr>
              <a:t>:</a:t>
            </a:r>
            <a:r>
              <a:rPr lang="en-US" sz="2400" dirty="0">
                <a:solidFill>
                  <a:srgbClr val="1F23A9"/>
                </a:solidFill>
              </a:rPr>
              <a:t> </a:t>
            </a:r>
            <a:r>
              <a:rPr lang="en-US" sz="2400" dirty="0" err="1"/>
              <a:t>მონაცემებისა</a:t>
            </a:r>
            <a:r>
              <a:rPr lang="en-US" sz="2400" dirty="0"/>
              <a:t> </a:t>
            </a:r>
            <a:r>
              <a:rPr lang="en-US" sz="2400" dirty="0" err="1"/>
              <a:t>და</a:t>
            </a:r>
            <a:r>
              <a:rPr lang="en-US" sz="2400" dirty="0"/>
              <a:t> </a:t>
            </a:r>
            <a:r>
              <a:rPr lang="en-US" sz="2400" dirty="0" err="1"/>
              <a:t>ინფორმაციის</a:t>
            </a:r>
            <a:r>
              <a:rPr lang="en-US" sz="2400" dirty="0"/>
              <a:t> </a:t>
            </a:r>
            <a:r>
              <a:rPr lang="en-US" sz="2400" dirty="0" err="1"/>
              <a:t>საფუძველზე</a:t>
            </a:r>
            <a:r>
              <a:rPr lang="en-US" sz="2400" dirty="0"/>
              <a:t> </a:t>
            </a:r>
            <a:r>
              <a:rPr lang="en-US" sz="2400" dirty="0" err="1"/>
              <a:t>მიღებული</a:t>
            </a:r>
            <a:r>
              <a:rPr lang="en-US" sz="2400" dirty="0"/>
              <a:t> </a:t>
            </a:r>
            <a:r>
              <a:rPr lang="en-US" sz="2400" dirty="0" err="1"/>
              <a:t>ცოდნა</a:t>
            </a:r>
            <a:r>
              <a:rPr lang="en-US" sz="2400" dirty="0"/>
              <a:t> </a:t>
            </a:r>
            <a:r>
              <a:rPr lang="en-US" sz="2400" dirty="0" err="1"/>
              <a:t>კვლევითი</a:t>
            </a:r>
            <a:r>
              <a:rPr lang="en-US" sz="2400" dirty="0"/>
              <a:t> </a:t>
            </a:r>
            <a:r>
              <a:rPr lang="en-US" sz="2400" dirty="0" err="1"/>
              <a:t>პროცესის</a:t>
            </a:r>
            <a:r>
              <a:rPr lang="en-US" sz="2400" dirty="0"/>
              <a:t> </a:t>
            </a:r>
            <a:r>
              <a:rPr lang="en-US" sz="2400" dirty="0" err="1"/>
              <a:t>მიზანია</a:t>
            </a:r>
            <a:r>
              <a:rPr lang="en-US" sz="2400" dirty="0"/>
              <a:t>.</a:t>
            </a:r>
          </a:p>
          <a:p>
            <a:r>
              <a:rPr lang="en-US" sz="2400" b="1" dirty="0" err="1">
                <a:solidFill>
                  <a:srgbClr val="1F23A9"/>
                </a:solidFill>
              </a:rPr>
              <a:t>ჰიპოთეზების</a:t>
            </a:r>
            <a:r>
              <a:rPr lang="en-US" sz="2400" b="1" dirty="0">
                <a:solidFill>
                  <a:srgbClr val="1F23A9"/>
                </a:solidFill>
              </a:rPr>
              <a:t> </a:t>
            </a:r>
            <a:r>
              <a:rPr lang="en-US" sz="2400" b="1" dirty="0" err="1">
                <a:solidFill>
                  <a:srgbClr val="1F23A9"/>
                </a:solidFill>
              </a:rPr>
              <a:t>დამოწმება</a:t>
            </a:r>
            <a:r>
              <a:rPr lang="en-US" sz="2400" b="1" dirty="0">
                <a:solidFill>
                  <a:srgbClr val="1F23A9"/>
                </a:solidFill>
              </a:rPr>
              <a:t>:</a:t>
            </a:r>
            <a:r>
              <a:rPr lang="en-US" sz="2400" dirty="0">
                <a:solidFill>
                  <a:srgbClr val="1F23A9"/>
                </a:solidFill>
              </a:rPr>
              <a:t> </a:t>
            </a:r>
            <a:r>
              <a:rPr lang="en-US" sz="2400" dirty="0" err="1"/>
              <a:t>ცოდნის</a:t>
            </a:r>
            <a:r>
              <a:rPr lang="en-US" sz="2400" dirty="0"/>
              <a:t> </a:t>
            </a:r>
            <a:r>
              <a:rPr lang="en-US" sz="2400" dirty="0" err="1"/>
              <a:t>საფუძველზე</a:t>
            </a:r>
            <a:r>
              <a:rPr lang="en-US" sz="2400" dirty="0"/>
              <a:t> </a:t>
            </a:r>
            <a:r>
              <a:rPr lang="en-US" sz="2400" dirty="0" err="1"/>
              <a:t>იქმნება</a:t>
            </a:r>
            <a:r>
              <a:rPr lang="en-US" sz="2400" dirty="0"/>
              <a:t> </a:t>
            </a:r>
            <a:r>
              <a:rPr lang="en-US" sz="2400" dirty="0" err="1"/>
              <a:t>ახალი</a:t>
            </a:r>
            <a:r>
              <a:rPr lang="en-US" sz="2400" dirty="0"/>
              <a:t> </a:t>
            </a:r>
            <a:r>
              <a:rPr lang="en-US" sz="2400" dirty="0" err="1"/>
              <a:t>თეორიები</a:t>
            </a:r>
            <a:r>
              <a:rPr lang="en-US" sz="2400" dirty="0"/>
              <a:t> </a:t>
            </a:r>
            <a:r>
              <a:rPr lang="en-US" sz="2400" dirty="0" err="1"/>
              <a:t>და</a:t>
            </a:r>
            <a:r>
              <a:rPr lang="en-US" sz="2400" dirty="0"/>
              <a:t> </a:t>
            </a:r>
            <a:r>
              <a:rPr lang="en-US" sz="2400" dirty="0" err="1"/>
              <a:t>მიდგომები</a:t>
            </a:r>
            <a:r>
              <a:rPr lang="en-US" sz="2400" dirty="0"/>
              <a:t>, </a:t>
            </a:r>
            <a:r>
              <a:rPr lang="en-US" sz="2400" dirty="0" err="1"/>
              <a:t>რომლებსაც</a:t>
            </a:r>
            <a:r>
              <a:rPr lang="en-US" sz="2400" dirty="0"/>
              <a:t> </a:t>
            </a:r>
            <a:r>
              <a:rPr lang="en-US" sz="2400" dirty="0" err="1"/>
              <a:t>კვლავ</a:t>
            </a:r>
            <a:r>
              <a:rPr lang="en-US" sz="2400" dirty="0"/>
              <a:t> </a:t>
            </a:r>
            <a:r>
              <a:rPr lang="en-US" sz="2400" dirty="0" err="1"/>
              <a:t>კვლევა</a:t>
            </a:r>
            <a:r>
              <a:rPr lang="en-US" sz="2400" dirty="0"/>
              <a:t> </a:t>
            </a:r>
            <a:r>
              <a:rPr lang="en-US" sz="2400" dirty="0" err="1"/>
              <a:t>ამოწმებს</a:t>
            </a:r>
            <a:r>
              <a:rPr lang="en-US" sz="2400" dirty="0"/>
              <a:t> </a:t>
            </a:r>
            <a:r>
              <a:rPr lang="en-US" sz="2400" dirty="0" err="1"/>
              <a:t>და</a:t>
            </a:r>
            <a:r>
              <a:rPr lang="en-US" sz="2400" dirty="0"/>
              <a:t> </a:t>
            </a:r>
            <a:r>
              <a:rPr lang="en-US" sz="2400" dirty="0" err="1"/>
              <a:t>აფასებს</a:t>
            </a:r>
            <a:r>
              <a:rPr lang="en-US" sz="2400" dirty="0"/>
              <a:t>.</a:t>
            </a:r>
            <a:endParaRPr lang="ka-GE" sz="2400" dirty="0"/>
          </a:p>
          <a:p>
            <a:endParaRPr lang="en-US" sz="2400" b="1" dirty="0"/>
          </a:p>
          <a:p>
            <a:endParaRPr lang="en-US" sz="2400" dirty="0"/>
          </a:p>
        </p:txBody>
      </p:sp>
      <p:sp>
        <p:nvSpPr>
          <p:cNvPr id="5" name="TextBox 4">
            <a:extLst>
              <a:ext uri="{FF2B5EF4-FFF2-40B4-BE49-F238E27FC236}">
                <a16:creationId xmlns:a16="http://schemas.microsoft.com/office/drawing/2014/main" id="{B810FD86-859E-C3E0-985C-7579AD6C75E8}"/>
              </a:ext>
            </a:extLst>
          </p:cNvPr>
          <p:cNvSpPr txBox="1"/>
          <p:nvPr/>
        </p:nvSpPr>
        <p:spPr>
          <a:xfrm>
            <a:off x="7862704" y="1412489"/>
            <a:ext cx="2398275" cy="43638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700" b="1" dirty="0"/>
          </a:p>
        </p:txBody>
      </p:sp>
      <p:sp>
        <p:nvSpPr>
          <p:cNvPr id="4" name="Title 1">
            <a:extLst>
              <a:ext uri="{FF2B5EF4-FFF2-40B4-BE49-F238E27FC236}">
                <a16:creationId xmlns:a16="http://schemas.microsoft.com/office/drawing/2014/main" id="{4AC240A6-7D2B-AA4A-0B16-AEFD952D92E3}"/>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ctr" defTabSz="1022350">
              <a:lnSpc>
                <a:spcPct val="90000"/>
              </a:lnSpc>
              <a:spcBef>
                <a:spcPct val="0"/>
              </a:spcBef>
              <a:spcAft>
                <a:spcPct val="35000"/>
              </a:spcAft>
              <a:buNone/>
            </a:pPr>
            <a:r>
              <a:rPr lang="ka-GE" sz="3600" kern="1200" dirty="0">
                <a:solidFill>
                  <a:schemeClr val="bg1"/>
                </a:solidFill>
                <a:latin typeface="Calibri" panose="020F0502020204030204" pitchFamily="34" charset="0"/>
                <a:cs typeface="Calibri" panose="020F0502020204030204" pitchFamily="34" charset="0"/>
              </a:rPr>
              <a:t>ინფორმაცია </a:t>
            </a:r>
            <a:r>
              <a:rPr lang="ka-GE" sz="3600" b="1" kern="1200" dirty="0">
                <a:solidFill>
                  <a:schemeClr val="bg1"/>
                </a:solidFill>
                <a:latin typeface="Calibri" panose="020F0502020204030204" pitchFamily="34" charset="0"/>
                <a:cs typeface="Calibri" panose="020F0502020204030204" pitchFamily="34" charset="0"/>
              </a:rPr>
              <a:t>(</a:t>
            </a:r>
            <a:r>
              <a:rPr lang="en-US" sz="3600" b="1" kern="1200" dirty="0">
                <a:solidFill>
                  <a:schemeClr val="bg1"/>
                </a:solidFill>
                <a:latin typeface="Calibri" panose="020F0502020204030204" pitchFamily="34" charset="0"/>
                <a:cs typeface="Calibri" panose="020F0502020204030204" pitchFamily="34" charset="0"/>
              </a:rPr>
              <a:t>Information)</a:t>
            </a:r>
            <a:endParaRPr lang="en-US" sz="3600" kern="1200" dirty="0">
              <a:solidFill>
                <a:schemeClr val="bg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ECF195F-C914-49A6-7B86-EAAB6F3162B7}"/>
              </a:ext>
            </a:extLst>
          </p:cNvPr>
          <p:cNvPicPr>
            <a:picLocks noChangeAspect="1"/>
          </p:cNvPicPr>
          <p:nvPr/>
        </p:nvPicPr>
        <p:blipFill>
          <a:blip r:embed="rId2"/>
          <a:stretch>
            <a:fillRect/>
          </a:stretch>
        </p:blipFill>
        <p:spPr>
          <a:xfrm>
            <a:off x="24225" y="3923931"/>
            <a:ext cx="3774361" cy="2516240"/>
          </a:xfrm>
          <a:prstGeom prst="rect">
            <a:avLst/>
          </a:prstGeom>
        </p:spPr>
      </p:pic>
    </p:spTree>
    <p:extLst>
      <p:ext uri="{BB962C8B-B14F-4D97-AF65-F5344CB8AC3E}">
        <p14:creationId xmlns:p14="http://schemas.microsoft.com/office/powerpoint/2010/main" val="586972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600" dirty="0" err="1">
                <a:solidFill>
                  <a:schemeClr val="bg1"/>
                </a:solidFill>
                <a:latin typeface="Calibri" panose="020F0502020204030204" pitchFamily="34" charset="0"/>
                <a:cs typeface="Calibri" panose="020F0502020204030204" pitchFamily="34" charset="0"/>
              </a:rPr>
              <a:t>სილაბუსი</a:t>
            </a:r>
            <a:r>
              <a:rPr lang="ka-GE" altLang="en-US" sz="3600" dirty="0">
                <a:solidFill>
                  <a:schemeClr val="bg1"/>
                </a:solidFill>
                <a:latin typeface="Calibri" panose="020F0502020204030204" pitchFamily="34" charset="0"/>
                <a:cs typeface="Calibri" panose="020F0502020204030204" pitchFamily="34" charset="0"/>
              </a:rPr>
              <a:t> </a:t>
            </a:r>
            <a:r>
              <a:rPr lang="ka-GE" sz="3600" dirty="0">
                <a:solidFill>
                  <a:schemeClr val="bg1"/>
                </a:solidFill>
                <a:latin typeface="Calibri" panose="020F0502020204030204" pitchFamily="34" charset="0"/>
                <a:cs typeface="Calibri" panose="020F0502020204030204" pitchFamily="34" charset="0"/>
              </a:rPr>
              <a:t>კვლევის მეთოდებში</a:t>
            </a:r>
            <a:endParaRPr lang="en-US" altLang="en-US" sz="3600" dirty="0">
              <a:solidFill>
                <a:schemeClr val="bg1"/>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AF24A63B-E3BA-F32D-1E7E-68288A125DAE}"/>
              </a:ext>
            </a:extLst>
          </p:cNvPr>
          <p:cNvSpPr txBox="1">
            <a:spLocks/>
          </p:cNvSpPr>
          <p:nvPr/>
        </p:nvSpPr>
        <p:spPr>
          <a:xfrm>
            <a:off x="696157" y="1159944"/>
            <a:ext cx="7416372"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სასწავლო კურსის ძირითადი თემები </a:t>
            </a:r>
          </a:p>
        </p:txBody>
      </p:sp>
      <p:sp>
        <p:nvSpPr>
          <p:cNvPr id="6" name="TextBox 5">
            <a:extLst>
              <a:ext uri="{FF2B5EF4-FFF2-40B4-BE49-F238E27FC236}">
                <a16:creationId xmlns:a16="http://schemas.microsoft.com/office/drawing/2014/main" id="{F157F857-AB77-E185-B982-3F4602BC2BC7}"/>
              </a:ext>
            </a:extLst>
          </p:cNvPr>
          <p:cNvSpPr txBox="1"/>
          <p:nvPr/>
        </p:nvSpPr>
        <p:spPr>
          <a:xfrm>
            <a:off x="646960" y="1939238"/>
            <a:ext cx="10898080" cy="3139321"/>
          </a:xfrm>
          <a:prstGeom prst="rect">
            <a:avLst/>
          </a:prstGeom>
          <a:noFill/>
        </p:spPr>
        <p:txBody>
          <a:bodyPr wrap="square">
            <a:spAutoFit/>
          </a:bodyPr>
          <a:lstStyle/>
          <a:p>
            <a:pPr marL="342900" indent="-342900">
              <a:buAutoNum type="arabicPeriod"/>
            </a:pPr>
            <a:r>
              <a:rPr lang="ka-GE" sz="2200" dirty="0">
                <a:latin typeface="Calibri" panose="020F0502020204030204" pitchFamily="34" charset="0"/>
                <a:cs typeface="Calibri" panose="020F0502020204030204" pitchFamily="34" charset="0"/>
              </a:rPr>
              <a:t>კვლევის საბაზისო ელემენტები; </a:t>
            </a:r>
            <a:endParaRPr lang="en-US" sz="2200" dirty="0">
              <a:latin typeface="Calibri" panose="020F0502020204030204" pitchFamily="34" charset="0"/>
              <a:cs typeface="Calibri" panose="020F0502020204030204" pitchFamily="34" charset="0"/>
            </a:endParaRPr>
          </a:p>
          <a:p>
            <a:pPr marL="342900" indent="-342900">
              <a:buAutoNum type="arabicPeriod"/>
            </a:pPr>
            <a:r>
              <a:rPr lang="ka-GE" sz="2200" dirty="0">
                <a:latin typeface="Calibri" panose="020F0502020204030204" pitchFamily="34" charset="0"/>
                <a:cs typeface="Calibri" panose="020F0502020204030204" pitchFamily="34" charset="0"/>
              </a:rPr>
              <a:t>კვლევის დიზაინი; </a:t>
            </a:r>
            <a:endParaRPr lang="en-US" sz="2200" dirty="0">
              <a:latin typeface="Calibri" panose="020F0502020204030204" pitchFamily="34" charset="0"/>
              <a:cs typeface="Calibri" panose="020F0502020204030204" pitchFamily="34" charset="0"/>
            </a:endParaRPr>
          </a:p>
          <a:p>
            <a:pPr marL="342900" indent="-342900">
              <a:buAutoNum type="arabicPeriod"/>
            </a:pPr>
            <a:r>
              <a:rPr lang="ka-GE" sz="2200" dirty="0">
                <a:latin typeface="Calibri" panose="020F0502020204030204" pitchFamily="34" charset="0"/>
                <a:cs typeface="Calibri" panose="020F0502020204030204" pitchFamily="34" charset="0"/>
              </a:rPr>
              <a:t>სამეცნიერო ლიტერატურის მიმოხილვის ძირითადი პრინციპები; </a:t>
            </a:r>
            <a:endParaRPr lang="en-US" sz="2200" dirty="0">
              <a:latin typeface="Calibri" panose="020F0502020204030204" pitchFamily="34" charset="0"/>
              <a:cs typeface="Calibri" panose="020F0502020204030204" pitchFamily="34" charset="0"/>
            </a:endParaRPr>
          </a:p>
          <a:p>
            <a:pPr marL="342900" indent="-342900">
              <a:buAutoNum type="arabicPeriod"/>
            </a:pPr>
            <a:r>
              <a:rPr lang="ka-GE" sz="2200" dirty="0">
                <a:latin typeface="Calibri" panose="020F0502020204030204" pitchFamily="34" charset="0"/>
                <a:cs typeface="Calibri" panose="020F0502020204030204" pitchFamily="34" charset="0"/>
              </a:rPr>
              <a:t>რაოდენობრივი და თვისობრივი კვლევის მეთოდები;</a:t>
            </a:r>
            <a:endParaRPr lang="en-US" sz="2200" dirty="0">
              <a:latin typeface="Calibri" panose="020F0502020204030204" pitchFamily="34" charset="0"/>
              <a:cs typeface="Calibri" panose="020F0502020204030204" pitchFamily="34" charset="0"/>
            </a:endParaRPr>
          </a:p>
          <a:p>
            <a:pPr marL="342900" indent="-342900">
              <a:buAutoNum type="arabicPeriod"/>
            </a:pPr>
            <a:r>
              <a:rPr lang="ka-GE" sz="2200" dirty="0">
                <a:latin typeface="Calibri" panose="020F0502020204030204" pitchFamily="34" charset="0"/>
                <a:cs typeface="Calibri" panose="020F0502020204030204" pitchFamily="34" charset="0"/>
              </a:rPr>
              <a:t>კვლევითი მეთოდები: ექსპერიმენტული, სიმულაციური, თეორიული; </a:t>
            </a:r>
            <a:endParaRPr lang="en-US" sz="2200" dirty="0">
              <a:latin typeface="Calibri" panose="020F0502020204030204" pitchFamily="34" charset="0"/>
              <a:cs typeface="Calibri" panose="020F0502020204030204" pitchFamily="34" charset="0"/>
            </a:endParaRPr>
          </a:p>
          <a:p>
            <a:pPr marL="342900" indent="-342900">
              <a:buAutoNum type="arabicPeriod"/>
            </a:pPr>
            <a:r>
              <a:rPr lang="ka-GE" sz="2200" dirty="0">
                <a:latin typeface="Calibri" panose="020F0502020204030204" pitchFamily="34" charset="0"/>
                <a:cs typeface="Calibri" panose="020F0502020204030204" pitchFamily="34" charset="0"/>
              </a:rPr>
              <a:t>მონაცემთა სტატისტიკური ანალიზის მეთოდები; </a:t>
            </a:r>
            <a:endParaRPr lang="en-US" sz="2200" dirty="0">
              <a:latin typeface="Calibri" panose="020F0502020204030204" pitchFamily="34" charset="0"/>
              <a:cs typeface="Calibri" panose="020F0502020204030204" pitchFamily="34" charset="0"/>
            </a:endParaRPr>
          </a:p>
          <a:p>
            <a:pPr marL="342900" indent="-342900">
              <a:buAutoNum type="arabicPeriod"/>
            </a:pPr>
            <a:r>
              <a:rPr lang="ka-GE" sz="2200" dirty="0">
                <a:latin typeface="Calibri" panose="020F0502020204030204" pitchFamily="34" charset="0"/>
                <a:cs typeface="Calibri" panose="020F0502020204030204" pitchFamily="34" charset="0"/>
              </a:rPr>
              <a:t>სამეცნიერო ნაშრომის წერის სტანდარტების ცოდნა; </a:t>
            </a:r>
            <a:endParaRPr lang="en-US" sz="2200" dirty="0">
              <a:latin typeface="Calibri" panose="020F0502020204030204" pitchFamily="34" charset="0"/>
              <a:cs typeface="Calibri" panose="020F0502020204030204" pitchFamily="34" charset="0"/>
            </a:endParaRPr>
          </a:p>
          <a:p>
            <a:pPr marL="342900" indent="-342900">
              <a:buAutoNum type="arabicPeriod"/>
            </a:pPr>
            <a:r>
              <a:rPr lang="ka-GE" sz="2200" dirty="0">
                <a:latin typeface="Calibri" panose="020F0502020204030204" pitchFamily="34" charset="0"/>
                <a:cs typeface="Calibri" panose="020F0502020204030204" pitchFamily="34" charset="0"/>
              </a:rPr>
              <a:t>კვლევის წყაროები, ბიბლიოგრაფია; ციტირების მეთოდები;</a:t>
            </a:r>
            <a:endParaRPr lang="en-US" sz="2200" dirty="0">
              <a:latin typeface="Calibri" panose="020F0502020204030204" pitchFamily="34" charset="0"/>
              <a:cs typeface="Calibri" panose="020F0502020204030204" pitchFamily="34" charset="0"/>
            </a:endParaRPr>
          </a:p>
          <a:p>
            <a:pPr marL="342900" indent="-342900">
              <a:buAutoNum type="arabicPeriod"/>
            </a:pPr>
            <a:r>
              <a:rPr lang="ka-GE" sz="2200" dirty="0">
                <a:latin typeface="Calibri" panose="020F0502020204030204" pitchFamily="34" charset="0"/>
                <a:cs typeface="Calibri" panose="020F0502020204030204" pitchFamily="34" charset="0"/>
              </a:rPr>
              <a:t>კვლევის ეთიკური პრინციპები, </a:t>
            </a:r>
            <a:r>
              <a:rPr lang="ka-GE" sz="2200" dirty="0" err="1">
                <a:latin typeface="Calibri" panose="020F0502020204030204" pitchFamily="34" charset="0"/>
                <a:cs typeface="Calibri" panose="020F0502020204030204" pitchFamily="34" charset="0"/>
              </a:rPr>
              <a:t>პლაგიარიზმი</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9609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05EFFD7-ADBD-CE70-235F-D9F29F73FA0C}"/>
              </a:ext>
            </a:extLst>
          </p:cNvPr>
          <p:cNvSpPr>
            <a:spLocks noGrp="1" noChangeArrowheads="1"/>
          </p:cNvSpPr>
          <p:nvPr>
            <p:ph type="title"/>
          </p:nvPr>
        </p:nvSpPr>
        <p:spPr>
          <a:xfrm>
            <a:off x="612559" y="304800"/>
            <a:ext cx="11274640" cy="639762"/>
          </a:xfrm>
        </p:spPr>
        <p:txBody>
          <a:bodyPr>
            <a:normAutofit fontScale="90000"/>
          </a:bodyPr>
          <a:lstStyle/>
          <a:p>
            <a:pPr>
              <a:defRPr/>
            </a:pPr>
            <a:r>
              <a:rPr lang="ka-GE" altLang="en-US" sz="3600" dirty="0">
                <a:latin typeface="Calibri" panose="020F0502020204030204" pitchFamily="34" charset="0"/>
                <a:cs typeface="Calibri" panose="020F0502020204030204" pitchFamily="34" charset="0"/>
              </a:rPr>
              <a:t>რომელია კვლევის შედეგად მიღებული ინფორმაციის მაგალითი, რომელია ტყუილი და რომელი მართალი?:</a:t>
            </a:r>
            <a:endParaRPr lang="en-US" altLang="en-US" sz="3600" dirty="0">
              <a:latin typeface="Calibri" panose="020F0502020204030204" pitchFamily="34" charset="0"/>
              <a:cs typeface="Calibri" panose="020F0502020204030204" pitchFamily="34" charset="0"/>
            </a:endParaRPr>
          </a:p>
        </p:txBody>
      </p:sp>
      <p:sp>
        <p:nvSpPr>
          <p:cNvPr id="6147" name="Rectangle 3">
            <a:extLst>
              <a:ext uri="{FF2B5EF4-FFF2-40B4-BE49-F238E27FC236}">
                <a16:creationId xmlns:a16="http://schemas.microsoft.com/office/drawing/2014/main" id="{B6775D72-0ADB-4235-0918-F8082D611C67}"/>
              </a:ext>
            </a:extLst>
          </p:cNvPr>
          <p:cNvSpPr>
            <a:spLocks noGrp="1" noChangeArrowheads="1"/>
          </p:cNvSpPr>
          <p:nvPr>
            <p:ph sz="quarter" idx="1"/>
          </p:nvPr>
        </p:nvSpPr>
        <p:spPr>
          <a:xfrm>
            <a:off x="612559" y="1177771"/>
            <a:ext cx="11381173" cy="5486400"/>
          </a:xfrm>
        </p:spPr>
        <p:txBody>
          <a:bodyPr>
            <a:normAutofit lnSpcReduction="10000"/>
          </a:bodyPr>
          <a:lstStyle/>
          <a:p>
            <a:pPr marL="274320" indent="-274320">
              <a:lnSpc>
                <a:spcPct val="150000"/>
              </a:lnSpc>
              <a:spcBef>
                <a:spcPts val="580"/>
              </a:spcBef>
              <a:buFont typeface="Wingdings 2"/>
              <a:buChar char=""/>
              <a:defRPr/>
            </a:pPr>
            <a:r>
              <a:rPr lang="ka-GE" sz="2200" dirty="0">
                <a:latin typeface="Calibri" panose="020F0502020204030204" pitchFamily="34" charset="0"/>
                <a:cs typeface="Calibri" panose="020F0502020204030204" pitchFamily="34" charset="0"/>
              </a:rPr>
              <a:t>კომპანიებში მოტივაციის პროგრამებმა გაზარდა თანამშრომლების პროდუქტიულობა 15%-ით ბოლო სამი თვის განმავლობაში</a:t>
            </a:r>
            <a:r>
              <a:rPr lang="ka-GE" altLang="en-US" sz="2200" dirty="0">
                <a:latin typeface="Calibri" panose="020F0502020204030204" pitchFamily="34" charset="0"/>
                <a:cs typeface="Calibri" panose="020F0502020204030204" pitchFamily="34" charset="0"/>
              </a:rPr>
              <a:t>;</a:t>
            </a:r>
          </a:p>
          <a:p>
            <a:pPr marL="274320" indent="-274320">
              <a:lnSpc>
                <a:spcPct val="150000"/>
              </a:lnSpc>
              <a:spcBef>
                <a:spcPts val="580"/>
              </a:spcBef>
              <a:buFont typeface="Wingdings 2"/>
              <a:buChar char=""/>
              <a:defRPr/>
            </a:pPr>
            <a:r>
              <a:rPr lang="ka-GE" sz="2200" dirty="0" err="1">
                <a:latin typeface="Calibri" panose="020F0502020204030204" pitchFamily="34" charset="0"/>
                <a:cs typeface="Calibri" panose="020F0502020204030204" pitchFamily="34" charset="0"/>
              </a:rPr>
              <a:t>ბიოპროდუქტების</a:t>
            </a:r>
            <a:r>
              <a:rPr lang="ka-GE" sz="2200" dirty="0">
                <a:latin typeface="Calibri" panose="020F0502020204030204" pitchFamily="34" charset="0"/>
                <a:cs typeface="Calibri" panose="020F0502020204030204" pitchFamily="34" charset="0"/>
              </a:rPr>
              <a:t> ყოველდღიური მოხმარება ზრდის </a:t>
            </a:r>
            <a:r>
              <a:rPr lang="en-US" sz="2200" dirty="0">
                <a:latin typeface="Calibri" panose="020F0502020204030204" pitchFamily="34" charset="0"/>
                <a:cs typeface="Calibri" panose="020F0502020204030204" pitchFamily="34" charset="0"/>
              </a:rPr>
              <a:t>IQ-</a:t>
            </a:r>
            <a:r>
              <a:rPr lang="ka-GE" sz="2200" dirty="0">
                <a:latin typeface="Calibri" panose="020F0502020204030204" pitchFamily="34" charset="0"/>
                <a:cs typeface="Calibri" panose="020F0502020204030204" pitchFamily="34" charset="0"/>
              </a:rPr>
              <a:t>ს 20</a:t>
            </a:r>
            <a:r>
              <a:rPr lang="en-US" sz="2200" dirty="0">
                <a:latin typeface="Calibri" panose="020F0502020204030204" pitchFamily="34" charset="0"/>
                <a:cs typeface="Calibri" panose="020F0502020204030204" pitchFamily="34" charset="0"/>
              </a:rPr>
              <a:t>%-</a:t>
            </a:r>
            <a:r>
              <a:rPr lang="ka-GE" sz="2200" dirty="0">
                <a:latin typeface="Calibri" panose="020F0502020204030204" pitchFamily="34" charset="0"/>
                <a:cs typeface="Calibri" panose="020F0502020204030204" pitchFamily="34" charset="0"/>
              </a:rPr>
              <a:t>ით;</a:t>
            </a:r>
            <a:endParaRPr lang="ka-GE" altLang="en-US" sz="2200" dirty="0">
              <a:latin typeface="Calibri" panose="020F0502020204030204" pitchFamily="34" charset="0"/>
              <a:cs typeface="Calibri" panose="020F0502020204030204" pitchFamily="34" charset="0"/>
            </a:endParaRPr>
          </a:p>
          <a:p>
            <a:pPr marL="274320" indent="-274320">
              <a:lnSpc>
                <a:spcPct val="150000"/>
              </a:lnSpc>
              <a:spcBef>
                <a:spcPts val="580"/>
              </a:spcBef>
              <a:buFont typeface="Wingdings 2"/>
              <a:buChar char=""/>
              <a:defRPr/>
            </a:pPr>
            <a:r>
              <a:rPr lang="ka-GE" sz="2200" dirty="0">
                <a:latin typeface="Calibri" panose="020F0502020204030204" pitchFamily="34" charset="0"/>
                <a:cs typeface="Calibri" panose="020F0502020204030204" pitchFamily="34" charset="0"/>
              </a:rPr>
              <a:t>თბილისში მომხმარებელთა 78% ამჯობინებს ონლაინ </a:t>
            </a:r>
            <a:r>
              <a:rPr lang="ka-GE" sz="2200" dirty="0" err="1">
                <a:latin typeface="Calibri" panose="020F0502020204030204" pitchFamily="34" charset="0"/>
                <a:cs typeface="Calibri" panose="020F0502020204030204" pitchFamily="34" charset="0"/>
              </a:rPr>
              <a:t>შოპინგს</a:t>
            </a:r>
            <a:r>
              <a:rPr lang="ka-GE" sz="2200" dirty="0">
                <a:latin typeface="Calibri" panose="020F0502020204030204" pitchFamily="34" charset="0"/>
                <a:cs typeface="Calibri" panose="020F0502020204030204" pitchFamily="34" charset="0"/>
              </a:rPr>
              <a:t> პირისპირ მაღაზიებში ვაჭრობასთან შედარებით.</a:t>
            </a:r>
          </a:p>
          <a:p>
            <a:pPr marL="274320" indent="-274320">
              <a:lnSpc>
                <a:spcPct val="150000"/>
              </a:lnSpc>
              <a:spcBef>
                <a:spcPts val="580"/>
              </a:spcBef>
              <a:buFont typeface="Wingdings 2"/>
              <a:buChar char=""/>
              <a:defRPr/>
            </a:pPr>
            <a:r>
              <a:rPr lang="ka-GE" sz="2200" dirty="0">
                <a:latin typeface="Calibri" panose="020F0502020204030204" pitchFamily="34" charset="0"/>
                <a:cs typeface="Calibri" panose="020F0502020204030204" pitchFamily="34" charset="0"/>
              </a:rPr>
              <a:t>ქალაქის ცენტრში ახალი ლამაზი სასტუმრო გაიხსნა.</a:t>
            </a:r>
          </a:p>
          <a:p>
            <a:pPr marL="274320" indent="-274320">
              <a:lnSpc>
                <a:spcPct val="150000"/>
              </a:lnSpc>
              <a:spcBef>
                <a:spcPts val="580"/>
              </a:spcBef>
              <a:buFont typeface="Wingdings 2"/>
              <a:buChar char=""/>
              <a:defRPr/>
            </a:pPr>
            <a:r>
              <a:rPr lang="ka-GE" sz="2200" dirty="0">
                <a:latin typeface="Calibri" panose="020F0502020204030204" pitchFamily="34" charset="0"/>
                <a:cs typeface="Calibri" panose="020F0502020204030204" pitchFamily="34" charset="0"/>
              </a:rPr>
              <a:t>სექტემბერში თბილისში თბილი ამინდები იყო.</a:t>
            </a:r>
          </a:p>
          <a:p>
            <a:pPr marL="274320" indent="-274320">
              <a:lnSpc>
                <a:spcPct val="150000"/>
              </a:lnSpc>
              <a:spcBef>
                <a:spcPts val="580"/>
              </a:spcBef>
              <a:buFont typeface="Wingdings 2"/>
              <a:buChar char=""/>
              <a:defRPr/>
            </a:pPr>
            <a:r>
              <a:rPr lang="ka-GE" sz="2200" dirty="0">
                <a:latin typeface="Calibri" panose="020F0502020204030204" pitchFamily="34" charset="0"/>
                <a:cs typeface="Calibri" panose="020F0502020204030204" pitchFamily="34" charset="0"/>
              </a:rPr>
              <a:t>ყველა ბრენდი, რომელიც იყენებს სოციალურ მედიას, ზრდის გაყიდვებს 50%-ით.</a:t>
            </a:r>
          </a:p>
          <a:p>
            <a:pPr marL="274320" indent="-274320">
              <a:lnSpc>
                <a:spcPct val="150000"/>
              </a:lnSpc>
              <a:spcBef>
                <a:spcPts val="580"/>
              </a:spcBef>
              <a:buFont typeface="Wingdings 2"/>
              <a:buChar char=""/>
              <a:defRPr/>
            </a:pPr>
            <a:r>
              <a:rPr lang="ka-GE" altLang="en-US" sz="2200" dirty="0">
                <a:latin typeface="Calibri" panose="020F0502020204030204" pitchFamily="34" charset="0"/>
                <a:cs typeface="Calibri" panose="020F0502020204030204" pitchFamily="34" charset="0"/>
              </a:rPr>
              <a:t>მათემატიკური უნარები გოგონებს უფრო ნაკლებად აქვთ განვითარებული, ვიდრე ბიჭებს.</a:t>
            </a:r>
            <a:endParaRPr lang="en-US" alt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4663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 calcmode="lin" valueType="num">
                                      <p:cBhvr additive="base">
                                        <p:cTn id="25" dur="500" fill="hold"/>
                                        <p:tgtEl>
                                          <p:spTgt spid="61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147">
                                            <p:txEl>
                                              <p:pRg st="4" end="4"/>
                                            </p:txEl>
                                          </p:spTgt>
                                        </p:tgtEl>
                                        <p:attrNameLst>
                                          <p:attrName>style.visibility</p:attrName>
                                        </p:attrNameLst>
                                      </p:cBhvr>
                                      <p:to>
                                        <p:strVal val="visible"/>
                                      </p:to>
                                    </p:set>
                                    <p:anim calcmode="lin" valueType="num">
                                      <p:cBhvr additive="base">
                                        <p:cTn id="31" dur="500" fill="hold"/>
                                        <p:tgtEl>
                                          <p:spTgt spid="614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1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147">
                                            <p:txEl>
                                              <p:pRg st="5" end="5"/>
                                            </p:txEl>
                                          </p:spTgt>
                                        </p:tgtEl>
                                        <p:attrNameLst>
                                          <p:attrName>style.visibility</p:attrName>
                                        </p:attrNameLst>
                                      </p:cBhvr>
                                      <p:to>
                                        <p:strVal val="visible"/>
                                      </p:to>
                                    </p:set>
                                    <p:anim calcmode="lin" valueType="num">
                                      <p:cBhvr additive="base">
                                        <p:cTn id="37" dur="500" fill="hold"/>
                                        <p:tgtEl>
                                          <p:spTgt spid="614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14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147">
                                            <p:txEl>
                                              <p:pRg st="6" end="6"/>
                                            </p:txEl>
                                          </p:spTgt>
                                        </p:tgtEl>
                                        <p:attrNameLst>
                                          <p:attrName>style.visibility</p:attrName>
                                        </p:attrNameLst>
                                      </p:cBhvr>
                                      <p:to>
                                        <p:strVal val="visible"/>
                                      </p:to>
                                    </p:set>
                                    <p:anim calcmode="lin" valueType="num">
                                      <p:cBhvr additive="base">
                                        <p:cTn id="43" dur="500" fill="hold"/>
                                        <p:tgtEl>
                                          <p:spTgt spid="614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14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B6775D72-0ADB-4235-0918-F8082D611C67}"/>
              </a:ext>
            </a:extLst>
          </p:cNvPr>
          <p:cNvSpPr>
            <a:spLocks noGrp="1" noChangeArrowheads="1"/>
          </p:cNvSpPr>
          <p:nvPr>
            <p:ph sz="quarter" idx="1"/>
          </p:nvPr>
        </p:nvSpPr>
        <p:spPr>
          <a:xfrm>
            <a:off x="618477" y="1080117"/>
            <a:ext cx="10955045" cy="5486400"/>
          </a:xfrm>
        </p:spPr>
        <p:txBody>
          <a:bodyPr>
            <a:normAutofit fontScale="92500" lnSpcReduction="10000"/>
          </a:bodyPr>
          <a:lstStyle/>
          <a:p>
            <a:pPr marL="274320" indent="-274320">
              <a:lnSpc>
                <a:spcPct val="150000"/>
              </a:lnSpc>
              <a:spcBef>
                <a:spcPts val="580"/>
              </a:spcBef>
              <a:buFont typeface="Wingdings 2"/>
              <a:buChar char=""/>
              <a:defRPr/>
            </a:pPr>
            <a:r>
              <a:rPr lang="ka-GE" altLang="en-US" sz="2200" dirty="0">
                <a:latin typeface="Calibri" panose="020F0502020204030204" pitchFamily="34" charset="0"/>
                <a:cs typeface="Calibri" panose="020F0502020204030204" pitchFamily="34" charset="0"/>
              </a:rPr>
              <a:t>ყოველი მე-5-ე სტომატოლოგი გვირჩევს ბლენდამედს;</a:t>
            </a:r>
          </a:p>
          <a:p>
            <a:pPr marL="274320" indent="-274320">
              <a:lnSpc>
                <a:spcPct val="150000"/>
              </a:lnSpc>
              <a:spcBef>
                <a:spcPts val="580"/>
              </a:spcBef>
              <a:buFont typeface="Wingdings 2"/>
              <a:buChar char=""/>
              <a:defRPr/>
            </a:pPr>
            <a:r>
              <a:rPr lang="ka-GE" altLang="en-US" sz="2200" dirty="0">
                <a:latin typeface="Calibri" panose="020F0502020204030204" pitchFamily="34" charset="0"/>
                <a:cs typeface="Calibri" panose="020F0502020204030204" pitchFamily="34" charset="0"/>
              </a:rPr>
              <a:t>მწეველობა  წარმოადგენს ფილტვის კიბოს გამომწვევი ძირითად მიზეზს მამაკაცების 85%-ში, ხოლო ქალების 45%-ში;</a:t>
            </a:r>
          </a:p>
          <a:p>
            <a:pPr marL="274320" indent="-274320">
              <a:lnSpc>
                <a:spcPct val="150000"/>
              </a:lnSpc>
              <a:spcBef>
                <a:spcPts val="580"/>
              </a:spcBef>
              <a:buFont typeface="Wingdings 2"/>
              <a:buChar char=""/>
              <a:defRPr/>
            </a:pPr>
            <a:r>
              <a:rPr lang="ka-GE" sz="2200" dirty="0">
                <a:latin typeface="Calibri" panose="020F0502020204030204" pitchFamily="34" charset="0"/>
                <a:cs typeface="Calibri" panose="020F0502020204030204" pitchFamily="34" charset="0"/>
              </a:rPr>
              <a:t>ვაქცინები იწვევს </a:t>
            </a:r>
            <a:r>
              <a:rPr lang="ka-GE" sz="2200" dirty="0" err="1">
                <a:latin typeface="Calibri" panose="020F0502020204030204" pitchFamily="34" charset="0"/>
                <a:cs typeface="Calibri" panose="020F0502020204030204" pitchFamily="34" charset="0"/>
              </a:rPr>
              <a:t>აუტიზმს</a:t>
            </a:r>
            <a:r>
              <a:rPr lang="ka-GE" sz="2200" dirty="0">
                <a:latin typeface="Calibri" panose="020F0502020204030204" pitchFamily="34" charset="0"/>
                <a:cs typeface="Calibri" panose="020F0502020204030204" pitchFamily="34" charset="0"/>
              </a:rPr>
              <a:t> ბავშვებში.</a:t>
            </a:r>
            <a:endParaRPr lang="ka-GE" altLang="en-US" sz="2200" dirty="0">
              <a:latin typeface="Calibri" panose="020F0502020204030204" pitchFamily="34" charset="0"/>
              <a:cs typeface="Calibri" panose="020F0502020204030204" pitchFamily="34" charset="0"/>
            </a:endParaRPr>
          </a:p>
          <a:p>
            <a:pPr marL="274320" indent="-274320">
              <a:lnSpc>
                <a:spcPct val="150000"/>
              </a:lnSpc>
              <a:spcBef>
                <a:spcPts val="580"/>
              </a:spcBef>
              <a:buFont typeface="Wingdings 2"/>
              <a:buChar char=""/>
              <a:defRPr/>
            </a:pPr>
            <a:r>
              <a:rPr lang="ka-GE" altLang="en-US" sz="2200" dirty="0">
                <a:latin typeface="Calibri" panose="020F0502020204030204" pitchFamily="34" charset="0"/>
                <a:cs typeface="Calibri" panose="020F0502020204030204" pitchFamily="34" charset="0"/>
              </a:rPr>
              <a:t>პრეზერტვატივის მოხმარება 94%-ით ამცირებს სქესობრივი გზით გადამდები დაავადებების გავრცელებას;</a:t>
            </a:r>
          </a:p>
          <a:p>
            <a:pPr marL="274320" indent="-274320">
              <a:lnSpc>
                <a:spcPct val="150000"/>
              </a:lnSpc>
              <a:spcBef>
                <a:spcPts val="580"/>
              </a:spcBef>
              <a:buFont typeface="Wingdings 2"/>
              <a:buChar char=""/>
              <a:defRPr/>
            </a:pPr>
            <a:r>
              <a:rPr lang="ka-GE" altLang="en-US" sz="2200" dirty="0">
                <a:latin typeface="Calibri" panose="020F0502020204030204" pitchFamily="34" charset="0"/>
                <a:cs typeface="Calibri" panose="020F0502020204030204" pitchFamily="34" charset="0"/>
              </a:rPr>
              <a:t>ადამიანები, რომელთაც დარწმუნების უნარი აქვთ, გასაუბრებებზე საუბრობენ ხმამაღლა და გიყურებენ თვალებში;</a:t>
            </a:r>
          </a:p>
          <a:p>
            <a:pPr marL="274320" indent="-274320">
              <a:lnSpc>
                <a:spcPct val="150000"/>
              </a:lnSpc>
              <a:spcBef>
                <a:spcPts val="580"/>
              </a:spcBef>
              <a:buFont typeface="Wingdings 2"/>
              <a:buChar char=""/>
              <a:defRPr/>
            </a:pPr>
            <a:r>
              <a:rPr lang="ka-GE" sz="2200" dirty="0">
                <a:latin typeface="Calibri" panose="020F0502020204030204" pitchFamily="34" charset="0"/>
                <a:cs typeface="Calibri" panose="020F0502020204030204" pitchFamily="34" charset="0"/>
              </a:rPr>
              <a:t>ინტერნეტში ჩატარებული გამოკითხვით დადგინდა, რომ დაწყებით კლასებში ყველა ბიჭს ცხოვრებაში ერთხელ მაინც უფიქრია ძილის წინ თავის კლასელ გოგონაზე.</a:t>
            </a:r>
            <a:endParaRPr lang="ka-GE" altLang="en-US" sz="2200" dirty="0">
              <a:latin typeface="Calibri" panose="020F0502020204030204" pitchFamily="34" charset="0"/>
              <a:cs typeface="Calibri" panose="020F0502020204030204" pitchFamily="34" charset="0"/>
            </a:endParaRPr>
          </a:p>
          <a:p>
            <a:pPr marL="274320" indent="-274320">
              <a:lnSpc>
                <a:spcPct val="150000"/>
              </a:lnSpc>
              <a:spcBef>
                <a:spcPts val="580"/>
              </a:spcBef>
              <a:buFont typeface="Wingdings 2"/>
              <a:buChar char=""/>
              <a:defRPr/>
            </a:pPr>
            <a:r>
              <a:rPr lang="ka-GE" sz="2200" dirty="0">
                <a:latin typeface="Calibri" panose="020F0502020204030204" pitchFamily="34" charset="0"/>
                <a:cs typeface="Calibri" panose="020F0502020204030204" pitchFamily="34" charset="0"/>
              </a:rPr>
              <a:t>თუკი თითოეულ დღე მწვანე ჩაით დაიწყებთ, წონაში აუცილებლად დაიკლებთ.</a:t>
            </a:r>
            <a:endParaRPr lang="en-US" altLang="en-US" sz="2200" dirty="0">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91700A1E-77A9-063F-3DE1-42E7DC8D5790}"/>
              </a:ext>
            </a:extLst>
          </p:cNvPr>
          <p:cNvSpPr>
            <a:spLocks noGrp="1" noChangeArrowheads="1"/>
          </p:cNvSpPr>
          <p:nvPr>
            <p:ph type="title"/>
          </p:nvPr>
        </p:nvSpPr>
        <p:spPr>
          <a:xfrm>
            <a:off x="612559" y="304800"/>
            <a:ext cx="11274640" cy="639762"/>
          </a:xfrm>
        </p:spPr>
        <p:txBody>
          <a:bodyPr>
            <a:normAutofit fontScale="90000"/>
          </a:bodyPr>
          <a:lstStyle/>
          <a:p>
            <a:pPr>
              <a:defRPr/>
            </a:pPr>
            <a:r>
              <a:rPr lang="ka-GE" altLang="en-US" sz="3600" dirty="0">
                <a:latin typeface="Calibri" panose="020F0502020204030204" pitchFamily="34" charset="0"/>
                <a:cs typeface="Calibri" panose="020F0502020204030204" pitchFamily="34" charset="0"/>
              </a:rPr>
              <a:t>რომელია კვლევის შედეგად მიღებული ინფორმაციის მაგალითი, რომელია ტყუილი და რომელი მართალი?:</a:t>
            </a:r>
            <a:endParaRPr lang="en-US" alt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68481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 calcmode="lin" valueType="num">
                                      <p:cBhvr additive="base">
                                        <p:cTn id="25" dur="500" fill="hold"/>
                                        <p:tgtEl>
                                          <p:spTgt spid="61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147">
                                            <p:txEl>
                                              <p:pRg st="4" end="4"/>
                                            </p:txEl>
                                          </p:spTgt>
                                        </p:tgtEl>
                                        <p:attrNameLst>
                                          <p:attrName>style.visibility</p:attrName>
                                        </p:attrNameLst>
                                      </p:cBhvr>
                                      <p:to>
                                        <p:strVal val="visible"/>
                                      </p:to>
                                    </p:set>
                                    <p:anim calcmode="lin" valueType="num">
                                      <p:cBhvr additive="base">
                                        <p:cTn id="31" dur="500" fill="hold"/>
                                        <p:tgtEl>
                                          <p:spTgt spid="614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1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147">
                                            <p:txEl>
                                              <p:pRg st="5" end="5"/>
                                            </p:txEl>
                                          </p:spTgt>
                                        </p:tgtEl>
                                        <p:attrNameLst>
                                          <p:attrName>style.visibility</p:attrName>
                                        </p:attrNameLst>
                                      </p:cBhvr>
                                      <p:to>
                                        <p:strVal val="visible"/>
                                      </p:to>
                                    </p:set>
                                    <p:anim calcmode="lin" valueType="num">
                                      <p:cBhvr additive="base">
                                        <p:cTn id="37" dur="500" fill="hold"/>
                                        <p:tgtEl>
                                          <p:spTgt spid="614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14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147">
                                            <p:txEl>
                                              <p:pRg st="6" end="6"/>
                                            </p:txEl>
                                          </p:spTgt>
                                        </p:tgtEl>
                                        <p:attrNameLst>
                                          <p:attrName>style.visibility</p:attrName>
                                        </p:attrNameLst>
                                      </p:cBhvr>
                                      <p:to>
                                        <p:strVal val="visible"/>
                                      </p:to>
                                    </p:set>
                                    <p:anim calcmode="lin" valueType="num">
                                      <p:cBhvr additive="base">
                                        <p:cTn id="43" dur="500" fill="hold"/>
                                        <p:tgtEl>
                                          <p:spTgt spid="614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14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216F43F0-0FCC-43D6-52E8-529640DCD447}"/>
              </a:ext>
            </a:extLst>
          </p:cNvPr>
          <p:cNvSpPr>
            <a:spLocks noGrp="1" noChangeArrowheads="1"/>
          </p:cNvSpPr>
          <p:nvPr>
            <p:ph sz="quarter" idx="1"/>
          </p:nvPr>
        </p:nvSpPr>
        <p:spPr>
          <a:xfrm>
            <a:off x="612559" y="946042"/>
            <a:ext cx="11677095" cy="5486400"/>
          </a:xfrm>
        </p:spPr>
        <p:txBody>
          <a:bodyPr>
            <a:normAutofit fontScale="77500" lnSpcReduction="20000"/>
          </a:bodyPr>
          <a:lstStyle/>
          <a:p>
            <a:pPr marL="274320" indent="-274320">
              <a:lnSpc>
                <a:spcPct val="150000"/>
              </a:lnSpc>
              <a:spcBef>
                <a:spcPts val="580"/>
              </a:spcBef>
              <a:buFont typeface="Wingdings 2"/>
              <a:buChar char=""/>
              <a:defRPr/>
            </a:pPr>
            <a:r>
              <a:rPr lang="ka-GE" altLang="en-US" dirty="0">
                <a:latin typeface="Calibri" panose="020F0502020204030204" pitchFamily="34" charset="0"/>
                <a:cs typeface="Calibri" panose="020F0502020204030204" pitchFamily="34" charset="0"/>
              </a:rPr>
              <a:t>ქალების ყოველთვიური შემოსავალი საშუალოდ 138 ლარით ჩამორჩება იგივე პოზიციაზე დასაქმებული მამაკაცების საშუალო შემოსავალს;</a:t>
            </a:r>
          </a:p>
          <a:p>
            <a:pPr marL="274320" indent="-274320">
              <a:lnSpc>
                <a:spcPct val="150000"/>
              </a:lnSpc>
              <a:spcBef>
                <a:spcPts val="580"/>
              </a:spcBef>
              <a:buFont typeface="Wingdings 2"/>
              <a:buChar char=""/>
              <a:defRPr/>
            </a:pPr>
            <a:r>
              <a:rPr lang="ka-GE" altLang="en-US" dirty="0">
                <a:latin typeface="Calibri" panose="020F0502020204030204" pitchFamily="34" charset="0"/>
                <a:cs typeface="Calibri" panose="020F0502020204030204" pitchFamily="34" charset="0"/>
              </a:rPr>
              <a:t>უზმოზე ვაშლის მიღება ხელს უწყობს ადამიანის საჭმლის მომნელებელი სისტემის გამართულ ფუნქციონირებას;</a:t>
            </a:r>
          </a:p>
          <a:p>
            <a:pPr marL="274320" indent="-274320">
              <a:lnSpc>
                <a:spcPct val="150000"/>
              </a:lnSpc>
              <a:spcBef>
                <a:spcPts val="580"/>
              </a:spcBef>
              <a:buFont typeface="Wingdings 2"/>
              <a:buChar char=""/>
              <a:defRPr/>
            </a:pPr>
            <a:r>
              <a:rPr lang="ka-GE" dirty="0">
                <a:latin typeface="Calibri" panose="020F0502020204030204" pitchFamily="34" charset="0"/>
                <a:cs typeface="Calibri" panose="020F0502020204030204" pitchFamily="34" charset="0"/>
              </a:rPr>
              <a:t>თუ ყოველ დილით ვაშლს შეჭამთ, ექიმი აღარ დაგჭირდებათ.</a:t>
            </a:r>
          </a:p>
          <a:p>
            <a:pPr marL="274320" indent="-274320">
              <a:lnSpc>
                <a:spcPct val="150000"/>
              </a:lnSpc>
              <a:spcBef>
                <a:spcPts val="580"/>
              </a:spcBef>
              <a:buFont typeface="Wingdings 2"/>
              <a:buChar char=""/>
              <a:defRPr/>
            </a:pPr>
            <a:r>
              <a:rPr lang="ka-GE" dirty="0">
                <a:latin typeface="Calibri" panose="020F0502020204030204" pitchFamily="34" charset="0"/>
                <a:cs typeface="Calibri" panose="020F0502020204030204" pitchFamily="34" charset="0"/>
              </a:rPr>
              <a:t>ყველა წარმატებული ბიზნესმენი 7:00 საათზე იღვიძებს.</a:t>
            </a:r>
            <a:endParaRPr lang="ka-GE" altLang="en-US" dirty="0">
              <a:latin typeface="Calibri" panose="020F0502020204030204" pitchFamily="34" charset="0"/>
              <a:cs typeface="Calibri" panose="020F0502020204030204" pitchFamily="34" charset="0"/>
            </a:endParaRPr>
          </a:p>
          <a:p>
            <a:pPr marL="274320" indent="-274320">
              <a:lnSpc>
                <a:spcPct val="150000"/>
              </a:lnSpc>
              <a:spcBef>
                <a:spcPts val="580"/>
              </a:spcBef>
              <a:buFont typeface="Wingdings 2"/>
              <a:buChar char=""/>
              <a:defRPr/>
            </a:pPr>
            <a:r>
              <a:rPr lang="ka-GE" dirty="0">
                <a:latin typeface="Calibri" panose="020F0502020204030204" pitchFamily="34" charset="0"/>
                <a:cs typeface="Calibri" panose="020F0502020204030204" pitchFamily="34" charset="0"/>
              </a:rPr>
              <a:t>მსოფლიოში მხოლოდ 10% ადამიანებს შეუძლიათ კოდირება და პროგრამირება.</a:t>
            </a:r>
          </a:p>
          <a:p>
            <a:pPr marL="274320" indent="-274320">
              <a:lnSpc>
                <a:spcPct val="150000"/>
              </a:lnSpc>
              <a:spcBef>
                <a:spcPts val="580"/>
              </a:spcBef>
              <a:buFont typeface="Wingdings 2"/>
              <a:buChar char=""/>
              <a:defRPr/>
            </a:pPr>
            <a:r>
              <a:rPr lang="ka-GE" dirty="0">
                <a:latin typeface="Calibri" panose="020F0502020204030204" pitchFamily="34" charset="0"/>
                <a:cs typeface="Calibri" panose="020F0502020204030204" pitchFamily="34" charset="0"/>
              </a:rPr>
              <a:t>მობილური ტელეფონების 5-წლიანი გამოყენება მამაკაცებში იწვევს ტვინის კიბოს.</a:t>
            </a:r>
            <a:endParaRPr lang="ka-GE" altLang="en-US" dirty="0">
              <a:latin typeface="Calibri" panose="020F0502020204030204" pitchFamily="34" charset="0"/>
              <a:cs typeface="Calibri" panose="020F0502020204030204" pitchFamily="34" charset="0"/>
            </a:endParaRPr>
          </a:p>
          <a:p>
            <a:pPr marL="274320" indent="-274320">
              <a:lnSpc>
                <a:spcPct val="150000"/>
              </a:lnSpc>
              <a:spcBef>
                <a:spcPts val="580"/>
              </a:spcBef>
              <a:buFont typeface="Wingdings 2"/>
              <a:buChar char=""/>
              <a:defRPr/>
            </a:pPr>
            <a:r>
              <a:rPr lang="ka-GE" altLang="en-US" dirty="0">
                <a:latin typeface="Calibri" panose="020F0502020204030204" pitchFamily="34" charset="0"/>
                <a:cs typeface="Calibri" panose="020F0502020204030204" pitchFamily="34" charset="0"/>
              </a:rPr>
              <a:t>თორნიკე შენგელია თამაშში საშალოდ 10 ქულას და 8 მოხსნას აგროვებს;</a:t>
            </a:r>
          </a:p>
          <a:p>
            <a:pPr marL="274320" indent="-274320">
              <a:lnSpc>
                <a:spcPct val="150000"/>
              </a:lnSpc>
              <a:spcBef>
                <a:spcPts val="580"/>
              </a:spcBef>
              <a:buFont typeface="Wingdings 2"/>
              <a:buChar char=""/>
              <a:defRPr/>
            </a:pPr>
            <a:r>
              <a:rPr lang="ka-GE" altLang="en-US" dirty="0">
                <a:latin typeface="Calibri" panose="020F0502020204030204" pitchFamily="34" charset="0"/>
                <a:cs typeface="Calibri" panose="020F0502020204030204" pitchFamily="34" charset="0"/>
              </a:rPr>
              <a:t>ამ ოთახში მსხდომი ორი ადამიანის დაბადების დღეების დამთხვევის შანსი 80%-ია.</a:t>
            </a:r>
          </a:p>
          <a:p>
            <a:pPr marL="274320" indent="-274320">
              <a:lnSpc>
                <a:spcPct val="150000"/>
              </a:lnSpc>
              <a:spcBef>
                <a:spcPts val="580"/>
              </a:spcBef>
              <a:buFont typeface="Wingdings 2"/>
              <a:buChar char=""/>
              <a:defRPr/>
            </a:pPr>
            <a:r>
              <a:rPr lang="ka-GE" dirty="0">
                <a:latin typeface="Calibri" panose="020F0502020204030204" pitchFamily="34" charset="0"/>
                <a:cs typeface="Calibri" panose="020F0502020204030204" pitchFamily="34" charset="0"/>
              </a:rPr>
              <a:t>ჩვენ მხოლოდ ტვინის 10%-ს ვიყენებთ.</a:t>
            </a:r>
            <a:endParaRPr lang="en-US" altLang="en-US" dirty="0">
              <a:latin typeface="Calibri" panose="020F0502020204030204" pitchFamily="34" charset="0"/>
              <a:cs typeface="Calibri" panose="020F0502020204030204" pitchFamily="34" charset="0"/>
            </a:endParaRPr>
          </a:p>
        </p:txBody>
      </p:sp>
      <p:sp>
        <p:nvSpPr>
          <p:cNvPr id="4" name="Rectangle 2">
            <a:extLst>
              <a:ext uri="{FF2B5EF4-FFF2-40B4-BE49-F238E27FC236}">
                <a16:creationId xmlns:a16="http://schemas.microsoft.com/office/drawing/2014/main" id="{48BADC4E-CB63-7DFF-404E-6571D6DA5BC1}"/>
              </a:ext>
            </a:extLst>
          </p:cNvPr>
          <p:cNvSpPr>
            <a:spLocks noGrp="1" noChangeArrowheads="1"/>
          </p:cNvSpPr>
          <p:nvPr>
            <p:ph type="title"/>
          </p:nvPr>
        </p:nvSpPr>
        <p:spPr>
          <a:xfrm>
            <a:off x="612559" y="304800"/>
            <a:ext cx="11274640" cy="639762"/>
          </a:xfrm>
        </p:spPr>
        <p:txBody>
          <a:bodyPr>
            <a:normAutofit fontScale="90000"/>
          </a:bodyPr>
          <a:lstStyle/>
          <a:p>
            <a:pPr>
              <a:defRPr/>
            </a:pPr>
            <a:r>
              <a:rPr lang="ka-GE" altLang="en-US" sz="3600" dirty="0">
                <a:latin typeface="Calibri" panose="020F0502020204030204" pitchFamily="34" charset="0"/>
                <a:cs typeface="Calibri" panose="020F0502020204030204" pitchFamily="34" charset="0"/>
              </a:rPr>
              <a:t>რომელია კვლევის შედეგად მიღებული ინფორმაციის მაგალითი, რომელია ტყუილი და რომელი მართალი?:</a:t>
            </a:r>
            <a:endParaRPr lang="en-US" alt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2351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 calcmode="lin" valueType="num">
                                      <p:cBhvr additive="base">
                                        <p:cTn id="25" dur="500" fill="hold"/>
                                        <p:tgtEl>
                                          <p:spTgt spid="61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147">
                                            <p:txEl>
                                              <p:pRg st="4" end="4"/>
                                            </p:txEl>
                                          </p:spTgt>
                                        </p:tgtEl>
                                        <p:attrNameLst>
                                          <p:attrName>style.visibility</p:attrName>
                                        </p:attrNameLst>
                                      </p:cBhvr>
                                      <p:to>
                                        <p:strVal val="visible"/>
                                      </p:to>
                                    </p:set>
                                    <p:anim calcmode="lin" valueType="num">
                                      <p:cBhvr additive="base">
                                        <p:cTn id="31" dur="500" fill="hold"/>
                                        <p:tgtEl>
                                          <p:spTgt spid="614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1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147">
                                            <p:txEl>
                                              <p:pRg st="5" end="5"/>
                                            </p:txEl>
                                          </p:spTgt>
                                        </p:tgtEl>
                                        <p:attrNameLst>
                                          <p:attrName>style.visibility</p:attrName>
                                        </p:attrNameLst>
                                      </p:cBhvr>
                                      <p:to>
                                        <p:strVal val="visible"/>
                                      </p:to>
                                    </p:set>
                                    <p:anim calcmode="lin" valueType="num">
                                      <p:cBhvr additive="base">
                                        <p:cTn id="37" dur="500" fill="hold"/>
                                        <p:tgtEl>
                                          <p:spTgt spid="614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14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6147">
                                            <p:txEl>
                                              <p:pRg st="6" end="6"/>
                                            </p:txEl>
                                          </p:spTgt>
                                        </p:tgtEl>
                                        <p:attrNameLst>
                                          <p:attrName>style.visibility</p:attrName>
                                        </p:attrNameLst>
                                      </p:cBhvr>
                                      <p:to>
                                        <p:strVal val="visible"/>
                                      </p:to>
                                    </p:set>
                                    <p:anim calcmode="lin" valueType="num">
                                      <p:cBhvr additive="base">
                                        <p:cTn id="43" dur="500" fill="hold"/>
                                        <p:tgtEl>
                                          <p:spTgt spid="614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14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6147">
                                            <p:txEl>
                                              <p:pRg st="7" end="7"/>
                                            </p:txEl>
                                          </p:spTgt>
                                        </p:tgtEl>
                                        <p:attrNameLst>
                                          <p:attrName>style.visibility</p:attrName>
                                        </p:attrNameLst>
                                      </p:cBhvr>
                                      <p:to>
                                        <p:strVal val="visible"/>
                                      </p:to>
                                    </p:set>
                                    <p:anim calcmode="lin" valueType="num">
                                      <p:cBhvr additive="base">
                                        <p:cTn id="49" dur="500" fill="hold"/>
                                        <p:tgtEl>
                                          <p:spTgt spid="614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61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6147">
                                            <p:txEl>
                                              <p:pRg st="8" end="8"/>
                                            </p:txEl>
                                          </p:spTgt>
                                        </p:tgtEl>
                                        <p:attrNameLst>
                                          <p:attrName>style.visibility</p:attrName>
                                        </p:attrNameLst>
                                      </p:cBhvr>
                                      <p:to>
                                        <p:strVal val="visible"/>
                                      </p:to>
                                    </p:set>
                                    <p:anim calcmode="lin" valueType="num">
                                      <p:cBhvr additive="base">
                                        <p:cTn id="55" dur="500" fill="hold"/>
                                        <p:tgtEl>
                                          <p:spTgt spid="614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614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7C18A7-F2CF-365D-6030-B544691277DE}"/>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ctr" defTabSz="1022350">
              <a:lnSpc>
                <a:spcPct val="90000"/>
              </a:lnSpc>
              <a:spcBef>
                <a:spcPct val="0"/>
              </a:spcBef>
              <a:spcAft>
                <a:spcPct val="35000"/>
              </a:spcAft>
              <a:buNone/>
            </a:pPr>
            <a:r>
              <a:rPr lang="ka-GE" sz="3600" kern="1200" dirty="0">
                <a:solidFill>
                  <a:schemeClr val="bg1"/>
                </a:solidFill>
                <a:latin typeface="Calibri" panose="020F0502020204030204" pitchFamily="34" charset="0"/>
                <a:cs typeface="Calibri" panose="020F0502020204030204" pitchFamily="34" charset="0"/>
              </a:rPr>
              <a:t>ცოდნა </a:t>
            </a:r>
            <a:r>
              <a:rPr lang="ka-GE" sz="3600" b="1" kern="1200" dirty="0">
                <a:solidFill>
                  <a:schemeClr val="bg1"/>
                </a:solidFill>
                <a:latin typeface="Calibri" panose="020F0502020204030204" pitchFamily="34" charset="0"/>
                <a:cs typeface="Calibri" panose="020F0502020204030204" pitchFamily="34" charset="0"/>
              </a:rPr>
              <a:t>(</a:t>
            </a:r>
            <a:r>
              <a:rPr lang="en-US" sz="3600" b="1" kern="1200" dirty="0">
                <a:solidFill>
                  <a:schemeClr val="bg1"/>
                </a:solidFill>
                <a:latin typeface="Calibri" panose="020F0502020204030204" pitchFamily="34" charset="0"/>
                <a:cs typeface="Calibri" panose="020F0502020204030204" pitchFamily="34" charset="0"/>
              </a:rPr>
              <a:t>Knowledge)</a:t>
            </a:r>
            <a:endParaRPr lang="en-US" sz="3600" kern="1200"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F764F22-8334-B5FD-C92F-5AFB7194DFE4}"/>
              </a:ext>
            </a:extLst>
          </p:cNvPr>
          <p:cNvSpPr>
            <a:spLocks noGrp="1"/>
          </p:cNvSpPr>
          <p:nvPr>
            <p:ph idx="1"/>
          </p:nvPr>
        </p:nvSpPr>
        <p:spPr>
          <a:xfrm>
            <a:off x="301839" y="638851"/>
            <a:ext cx="11310152" cy="819999"/>
          </a:xfrm>
        </p:spPr>
        <p:txBody>
          <a:bodyPr>
            <a:noAutofit/>
          </a:bodyPr>
          <a:lstStyle/>
          <a:p>
            <a:pPr>
              <a:lnSpc>
                <a:spcPct val="90000"/>
              </a:lnSpc>
            </a:pPr>
            <a:r>
              <a:rPr lang="ka-GE" sz="2400" dirty="0">
                <a:latin typeface="Calibri" panose="020F0502020204030204" pitchFamily="34" charset="0"/>
                <a:cs typeface="Calibri" panose="020F0502020204030204" pitchFamily="34" charset="0"/>
              </a:rPr>
              <a:t>სწორი ინფორმაციისა და კვლევაზე დაფუძნებული დასკვნების </a:t>
            </a:r>
            <a:r>
              <a:rPr lang="ka-GE" sz="2400" b="1" dirty="0">
                <a:solidFill>
                  <a:srgbClr val="1F23A9"/>
                </a:solidFill>
                <a:latin typeface="Calibri" panose="020F0502020204030204" pitchFamily="34" charset="0"/>
                <a:cs typeface="Calibri" panose="020F0502020204030204" pitchFamily="34" charset="0"/>
              </a:rPr>
              <a:t>ამოცნობა</a:t>
            </a:r>
            <a:r>
              <a:rPr lang="ka-GE" sz="2400" dirty="0">
                <a:latin typeface="Calibri" panose="020F0502020204030204" pitchFamily="34" charset="0"/>
                <a:cs typeface="Calibri" panose="020F0502020204030204" pitchFamily="34" charset="0"/>
              </a:rPr>
              <a:t> მნიშვნელოვანია, განსაკუთრებით აკადემიურ ან პროფესიულ გარემოში. </a:t>
            </a:r>
            <a:endParaRPr lang="en-US" sz="24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18BA64A-B152-A57D-276A-A25108AC9D23}"/>
              </a:ext>
            </a:extLst>
          </p:cNvPr>
          <p:cNvSpPr txBox="1"/>
          <p:nvPr/>
        </p:nvSpPr>
        <p:spPr>
          <a:xfrm>
            <a:off x="461638" y="1521365"/>
            <a:ext cx="11150353" cy="2123658"/>
          </a:xfrm>
          <a:prstGeom prst="rect">
            <a:avLst/>
          </a:prstGeom>
          <a:noFill/>
        </p:spPr>
        <p:txBody>
          <a:bodyPr wrap="square">
            <a:spAutoFit/>
          </a:bodyPr>
          <a:lstStyle/>
          <a:p>
            <a:r>
              <a:rPr lang="ka-GE" sz="2200" b="1" dirty="0">
                <a:latin typeface="Calibri" panose="020F0502020204030204" pitchFamily="34" charset="0"/>
                <a:cs typeface="Calibri" panose="020F0502020204030204" pitchFamily="34" charset="0"/>
              </a:rPr>
              <a:t>კვლევის შედეგად მიღებული ცოდნა</a:t>
            </a:r>
            <a:r>
              <a:rPr lang="ka-GE" sz="2200" dirty="0">
                <a:latin typeface="Calibri" panose="020F0502020204030204" pitchFamily="34" charset="0"/>
                <a:cs typeface="Calibri" panose="020F0502020204030204" pitchFamily="34" charset="0"/>
              </a:rPr>
              <a:t> არის ინფორმაცია, რომელიც დამუშავებულია და შეჯამებულია კვლევითი პროცესის საფუძველზე. ეს არის ახალი ინფორმაცია ან მოსაზრება ან გაგება, რომელიც გამომდინარეობს დადასტურებულ მონაცემებზე, დაკვირვებებზე და ანალიზებზე, რაც მეცნიერებს, მკვლევრებს, ან ბიზნესში გადაწყვეტილების მიმღებებს საშუალებას აძლევს, გაიღრმავონ ცოდნა გარკვეული ფენომენის ან საკითხის შესახებ.</a:t>
            </a:r>
          </a:p>
        </p:txBody>
      </p:sp>
      <p:sp>
        <p:nvSpPr>
          <p:cNvPr id="11" name="TextBox 10">
            <a:extLst>
              <a:ext uri="{FF2B5EF4-FFF2-40B4-BE49-F238E27FC236}">
                <a16:creationId xmlns:a16="http://schemas.microsoft.com/office/drawing/2014/main" id="{557687F8-61EB-3E16-FAA1-D986B8A1E7C2}"/>
              </a:ext>
            </a:extLst>
          </p:cNvPr>
          <p:cNvSpPr txBox="1"/>
          <p:nvPr/>
        </p:nvSpPr>
        <p:spPr>
          <a:xfrm>
            <a:off x="381739" y="3718087"/>
            <a:ext cx="7617042" cy="1446550"/>
          </a:xfrm>
          <a:prstGeom prst="rect">
            <a:avLst/>
          </a:prstGeom>
          <a:noFill/>
        </p:spPr>
        <p:txBody>
          <a:bodyPr wrap="square">
            <a:spAutoFit/>
          </a:bodyPr>
          <a:lstStyle/>
          <a:p>
            <a:r>
              <a:rPr lang="ka-GE" sz="2200" b="1" dirty="0">
                <a:latin typeface="Calibri" panose="020F0502020204030204" pitchFamily="34" charset="0"/>
                <a:cs typeface="Calibri" panose="020F0502020204030204" pitchFamily="34" charset="0"/>
              </a:rPr>
              <a:t>მახასიათებლები:</a:t>
            </a:r>
          </a:p>
          <a:p>
            <a:pPr>
              <a:buFont typeface="+mj-lt"/>
              <a:buAutoNum type="arabicPeriod"/>
            </a:pPr>
            <a:r>
              <a:rPr lang="ka-GE" sz="2200" b="1" dirty="0">
                <a:latin typeface="Calibri" panose="020F0502020204030204" pitchFamily="34" charset="0"/>
                <a:cs typeface="Calibri" panose="020F0502020204030204" pitchFamily="34" charset="0"/>
              </a:rPr>
              <a:t> დადასტურებულ მტკიცებულებაზე დაფუძნებული;</a:t>
            </a:r>
          </a:p>
          <a:p>
            <a:pPr>
              <a:buFont typeface="+mj-lt"/>
              <a:buAutoNum type="arabicPeriod"/>
            </a:pPr>
            <a:r>
              <a:rPr lang="ka-GE" sz="2200" b="1" dirty="0">
                <a:latin typeface="Calibri" panose="020F0502020204030204" pitchFamily="34" charset="0"/>
                <a:cs typeface="Calibri" panose="020F0502020204030204" pitchFamily="34" charset="0"/>
              </a:rPr>
              <a:t> გენერალიზაციის/განზოგადების შესაძლებლობა; </a:t>
            </a:r>
          </a:p>
          <a:p>
            <a:pPr>
              <a:buFont typeface="+mj-lt"/>
              <a:buAutoNum type="arabicPeriod"/>
            </a:pPr>
            <a:r>
              <a:rPr lang="ka-GE" sz="2200" b="1" dirty="0">
                <a:latin typeface="Calibri" panose="020F0502020204030204" pitchFamily="34" charset="0"/>
                <a:cs typeface="Calibri" panose="020F0502020204030204" pitchFamily="34" charset="0"/>
              </a:rPr>
              <a:t> პრაქტიკულობა და გამოყენებადობა.</a:t>
            </a:r>
          </a:p>
        </p:txBody>
      </p:sp>
      <p:sp>
        <p:nvSpPr>
          <p:cNvPr id="15" name="TextBox 14">
            <a:extLst>
              <a:ext uri="{FF2B5EF4-FFF2-40B4-BE49-F238E27FC236}">
                <a16:creationId xmlns:a16="http://schemas.microsoft.com/office/drawing/2014/main" id="{D5B7F7DA-C6D3-BA4E-6616-5D4940AEC1A4}"/>
              </a:ext>
            </a:extLst>
          </p:cNvPr>
          <p:cNvSpPr txBox="1"/>
          <p:nvPr/>
        </p:nvSpPr>
        <p:spPr>
          <a:xfrm>
            <a:off x="381739" y="5252017"/>
            <a:ext cx="11665260" cy="1107996"/>
          </a:xfrm>
          <a:prstGeom prst="rect">
            <a:avLst/>
          </a:prstGeom>
          <a:noFill/>
        </p:spPr>
        <p:txBody>
          <a:bodyPr wrap="square">
            <a:spAutoFit/>
          </a:bodyPr>
          <a:lstStyle/>
          <a:p>
            <a:r>
              <a:rPr lang="ka-GE" sz="2200" b="1" dirty="0">
                <a:latin typeface="Calibri" panose="020F0502020204030204" pitchFamily="34" charset="0"/>
                <a:cs typeface="Calibri" panose="020F0502020204030204" pitchFamily="34" charset="0"/>
              </a:rPr>
              <a:t>მაშ! </a:t>
            </a:r>
            <a:r>
              <a:rPr lang="ka-GE" sz="2200" dirty="0">
                <a:latin typeface="Calibri" panose="020F0502020204030204" pitchFamily="34" charset="0"/>
                <a:cs typeface="Calibri" panose="020F0502020204030204" pitchFamily="34" charset="0"/>
              </a:rPr>
              <a:t>კვლევის შედეგად მიღებული ცოდნა არის </a:t>
            </a:r>
            <a:r>
              <a:rPr lang="ka-GE" sz="2200" b="1" dirty="0">
                <a:solidFill>
                  <a:srgbClr val="1F23A9"/>
                </a:solidFill>
                <a:latin typeface="Calibri" panose="020F0502020204030204" pitchFamily="34" charset="0"/>
                <a:cs typeface="Calibri" panose="020F0502020204030204" pitchFamily="34" charset="0"/>
              </a:rPr>
              <a:t>საფუძვლიანი, მტკიცებულებაზე დაფუძნებული და გამოყენებადი ინფორმაცია</a:t>
            </a:r>
            <a:r>
              <a:rPr lang="ka-GE" sz="2200" dirty="0">
                <a:latin typeface="Calibri" panose="020F0502020204030204" pitchFamily="34" charset="0"/>
                <a:cs typeface="Calibri" panose="020F0502020204030204" pitchFamily="34" charset="0"/>
              </a:rPr>
              <a:t>, რომელიც მიღებულია მეცნიერული მეთოდების გამოყენებით.</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4781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DF59FE-521D-7777-4EA3-7317D38F8851}"/>
              </a:ext>
            </a:extLst>
          </p:cNvPr>
          <p:cNvSpPr txBox="1"/>
          <p:nvPr/>
        </p:nvSpPr>
        <p:spPr>
          <a:xfrm>
            <a:off x="275207" y="418212"/>
            <a:ext cx="11478827" cy="2985433"/>
          </a:xfrm>
          <a:prstGeom prst="rect">
            <a:avLst/>
          </a:prstGeom>
          <a:noFill/>
        </p:spPr>
        <p:txBody>
          <a:bodyPr wrap="square">
            <a:spAutoFit/>
          </a:bodyPr>
          <a:lstStyle/>
          <a:p>
            <a:r>
              <a:rPr lang="ka-GE" sz="2200" b="1" dirty="0">
                <a:solidFill>
                  <a:srgbClr val="1F23A9"/>
                </a:solidFill>
                <a:latin typeface="Calibri" panose="020F0502020204030204" pitchFamily="34" charset="0"/>
                <a:cs typeface="Calibri" panose="020F0502020204030204" pitchFamily="34" charset="0"/>
              </a:rPr>
              <a:t>კვლევის შედეგად მიღებული ცოდნის მაგალითები:</a:t>
            </a:r>
          </a:p>
          <a:p>
            <a:endParaRPr lang="ka-GE" sz="6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მედიცინაში</a:t>
            </a:r>
            <a:r>
              <a:rPr lang="ka-GE" sz="2000" dirty="0">
                <a:latin typeface="Calibri" panose="020F0502020204030204" pitchFamily="34" charset="0"/>
                <a:cs typeface="Calibri" panose="020F0502020204030204" pitchFamily="34" charset="0"/>
              </a:rPr>
              <a:t>: ჩატარებული კლინიკური კვლევის შედეგად მიღებული ცოდნაა, რომ ვაქცინა ეფექტურია გარკვეული დაავადებების პრევენციაში.</a:t>
            </a:r>
          </a:p>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 ბიზნესში</a:t>
            </a:r>
            <a:r>
              <a:rPr lang="ka-GE" sz="2000" dirty="0">
                <a:latin typeface="Calibri" panose="020F0502020204030204" pitchFamily="34" charset="0"/>
                <a:cs typeface="Calibri" panose="020F0502020204030204" pitchFamily="34" charset="0"/>
              </a:rPr>
              <a:t>: კვლევის შედეგად აღმოჩენილი ცოდნა შეიძლება იყოს ის, რომ კონკრეტული მარკეტინგული სტრატეგიები მნიშვნელოვნად ზრდის მომხმარებელთა ჩართულობას და გაყიდვებს.</a:t>
            </a:r>
          </a:p>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ტექნოლოგიაში</a:t>
            </a:r>
            <a:r>
              <a:rPr lang="ka-GE" sz="2000" dirty="0">
                <a:latin typeface="Calibri" panose="020F0502020204030204" pitchFamily="34" charset="0"/>
                <a:cs typeface="Calibri" panose="020F0502020204030204" pitchFamily="34" charset="0"/>
              </a:rPr>
              <a:t>: კვლევამ შეიძლება აჩვენოს, რომ ახალი ალგორითმის გამოყენება მონაცემთა ანალიზში ამცირებს დამუშავების დროს 30%-ით, რაც წარმოადგენს ახალ ცოდნას, რომლის პრაქტიკული გამოყენება ტექნოლოგიურ სფეროში შესაძლებელია.</a:t>
            </a:r>
          </a:p>
        </p:txBody>
      </p:sp>
      <p:sp>
        <p:nvSpPr>
          <p:cNvPr id="6" name="Title 1">
            <a:extLst>
              <a:ext uri="{FF2B5EF4-FFF2-40B4-BE49-F238E27FC236}">
                <a16:creationId xmlns:a16="http://schemas.microsoft.com/office/drawing/2014/main" id="{309E09C9-75B2-8544-DF81-9FBDD3345255}"/>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ctr" defTabSz="1022350">
              <a:lnSpc>
                <a:spcPct val="90000"/>
              </a:lnSpc>
              <a:spcBef>
                <a:spcPct val="0"/>
              </a:spcBef>
              <a:spcAft>
                <a:spcPct val="35000"/>
              </a:spcAft>
              <a:buNone/>
            </a:pPr>
            <a:r>
              <a:rPr lang="ka-GE" sz="3600" kern="1200" dirty="0">
                <a:solidFill>
                  <a:schemeClr val="bg1"/>
                </a:solidFill>
                <a:latin typeface="Calibri" panose="020F0502020204030204" pitchFamily="34" charset="0"/>
                <a:cs typeface="Calibri" panose="020F0502020204030204" pitchFamily="34" charset="0"/>
              </a:rPr>
              <a:t>ცოდნა </a:t>
            </a:r>
            <a:r>
              <a:rPr lang="ka-GE" sz="3600" b="1" kern="1200" dirty="0">
                <a:solidFill>
                  <a:schemeClr val="bg1"/>
                </a:solidFill>
                <a:latin typeface="Calibri" panose="020F0502020204030204" pitchFamily="34" charset="0"/>
                <a:cs typeface="Calibri" panose="020F0502020204030204" pitchFamily="34" charset="0"/>
              </a:rPr>
              <a:t>(</a:t>
            </a:r>
            <a:r>
              <a:rPr lang="en-US" sz="3600" b="1" kern="1200" dirty="0">
                <a:solidFill>
                  <a:schemeClr val="bg1"/>
                </a:solidFill>
                <a:latin typeface="Calibri" panose="020F0502020204030204" pitchFamily="34" charset="0"/>
                <a:cs typeface="Calibri" panose="020F0502020204030204" pitchFamily="34" charset="0"/>
              </a:rPr>
              <a:t>Knowledge)</a:t>
            </a:r>
            <a:endParaRPr lang="en-US" sz="3600" kern="1200"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DED997D-51D7-4368-61DE-72B411158B38}"/>
              </a:ext>
            </a:extLst>
          </p:cNvPr>
          <p:cNvSpPr txBox="1"/>
          <p:nvPr/>
        </p:nvSpPr>
        <p:spPr>
          <a:xfrm>
            <a:off x="195307" y="3643342"/>
            <a:ext cx="11478827" cy="2646878"/>
          </a:xfrm>
          <a:prstGeom prst="rect">
            <a:avLst/>
          </a:prstGeom>
          <a:noFill/>
        </p:spPr>
        <p:txBody>
          <a:bodyPr wrap="square">
            <a:spAutoFit/>
          </a:bodyPr>
          <a:lstStyle/>
          <a:p>
            <a:r>
              <a:rPr lang="ka-GE" sz="2000" b="1" dirty="0">
                <a:solidFill>
                  <a:srgbClr val="FE007C"/>
                </a:solidFill>
                <a:latin typeface="Calibri" panose="020F0502020204030204" pitchFamily="34" charset="0"/>
                <a:cs typeface="Calibri" panose="020F0502020204030204" pitchFamily="34" charset="0"/>
              </a:rPr>
              <a:t>კვლევის გარეშე მიღებული ცოდნის მაგალითები:</a:t>
            </a:r>
          </a:p>
          <a:p>
            <a:endParaRPr lang="ka-GE" sz="6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სპორტში</a:t>
            </a:r>
            <a:r>
              <a:rPr lang="ka-GE" sz="2000" dirty="0">
                <a:latin typeface="Calibri" panose="020F0502020204030204" pitchFamily="34" charset="0"/>
                <a:cs typeface="Calibri" panose="020F0502020204030204" pitchFamily="34" charset="0"/>
              </a:rPr>
              <a:t>: ფეხბურთის მწვრთნელი, რომელიც წლების განმავლობაში იყენებს ერთსა და იმავე ტაქტიკას, რადგან მან ადრე წარმატებას მიაღწია ამ მეთოდით</a:t>
            </a:r>
          </a:p>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ბიზნესში: </a:t>
            </a:r>
            <a:r>
              <a:rPr lang="ka-GE" sz="2000" dirty="0">
                <a:latin typeface="Calibri" panose="020F0502020204030204" pitchFamily="34" charset="0"/>
                <a:cs typeface="Calibri" panose="020F0502020204030204" pitchFamily="34" charset="0"/>
              </a:rPr>
              <a:t>ბიზნესმენმა შეიძლება გამოიყენოს თავისი გამოცდილება და ინსტინქტი, იმისთვის რომ თქვას, „როდესაც მომხმარებლებს ხშირად უღიმი, ისინი უფრო მეტად ბრუნდებიან.</a:t>
            </a:r>
          </a:p>
          <a:p>
            <a:pPr>
              <a:buFont typeface="Arial" panose="020B0604020202020204" pitchFamily="34" charset="0"/>
              <a:buChar char="•"/>
            </a:pPr>
            <a:r>
              <a:rPr lang="ka-GE" sz="2000" b="1" dirty="0">
                <a:latin typeface="Calibri" panose="020F0502020204030204" pitchFamily="34" charset="0"/>
                <a:cs typeface="Calibri" panose="020F0502020204030204" pitchFamily="34" charset="0"/>
              </a:rPr>
              <a:t>მედიცინაში: </a:t>
            </a:r>
            <a:r>
              <a:rPr lang="ka-GE" sz="2000" dirty="0">
                <a:latin typeface="Calibri" panose="020F0502020204030204" pitchFamily="34" charset="0"/>
                <a:cs typeface="Calibri" panose="020F0502020204030204" pitchFamily="34" charset="0"/>
              </a:rPr>
              <a:t>ადამიანებს ხშირად აქვთ ტრადიციული მკურნალობის მეთოდები, როგორიცაა მცენარეული ჩაი ან ბალახები („სურდოს დროს ყოველთვის დალიეთ ქაფქაფა, რომ სწრაფად </a:t>
            </a:r>
            <a:r>
              <a:rPr lang="ka-GE" sz="2000" dirty="0" err="1">
                <a:latin typeface="Calibri" panose="020F0502020204030204" pitchFamily="34" charset="0"/>
                <a:cs typeface="Calibri" panose="020F0502020204030204" pitchFamily="34" charset="0"/>
              </a:rPr>
              <a:t>გამოჯანმრთელდეთ</a:t>
            </a:r>
            <a:r>
              <a:rPr lang="ka-GE"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10902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641C8E-126F-C309-4FA4-EB76B0F2EB7E}"/>
              </a:ext>
            </a:extLst>
          </p:cNvPr>
          <p:cNvSpPr txBox="1"/>
          <p:nvPr/>
        </p:nvSpPr>
        <p:spPr>
          <a:xfrm>
            <a:off x="1964183" y="1762153"/>
            <a:ext cx="8493711" cy="3046988"/>
          </a:xfrm>
          <a:prstGeom prst="rect">
            <a:avLst/>
          </a:prstGeom>
          <a:noFill/>
        </p:spPr>
        <p:txBody>
          <a:bodyPr wrap="square">
            <a:spAutoFit/>
          </a:bodyPr>
          <a:lstStyle/>
          <a:p>
            <a:r>
              <a:rPr lang="ka-GE" sz="2400" b="1" dirty="0">
                <a:solidFill>
                  <a:srgbClr val="FE007C"/>
                </a:solidFill>
                <a:latin typeface="Calibri" panose="020F0502020204030204" pitchFamily="34" charset="0"/>
                <a:cs typeface="Calibri" panose="020F0502020204030204" pitchFamily="34" charset="0"/>
              </a:rPr>
              <a:t>კვლევის გარეშე მიღებული ცოდნა</a:t>
            </a:r>
            <a:r>
              <a:rPr lang="ka-GE" sz="2400" dirty="0">
                <a:solidFill>
                  <a:srgbClr val="FE007C"/>
                </a:solidFill>
                <a:latin typeface="Calibri" panose="020F0502020204030204" pitchFamily="34" charset="0"/>
                <a:cs typeface="Calibri" panose="020F0502020204030204" pitchFamily="34" charset="0"/>
              </a:rPr>
              <a:t> </a:t>
            </a:r>
            <a:r>
              <a:rPr lang="ka-GE" sz="2400" dirty="0">
                <a:latin typeface="Calibri" panose="020F0502020204030204" pitchFamily="34" charset="0"/>
                <a:cs typeface="Calibri" panose="020F0502020204030204" pitchFamily="34" charset="0"/>
              </a:rPr>
              <a:t>ხშირად ეფუძნება გამოცდილებას ან ტრადიციას და შეიძლება იყოს პრაქტიკულად გამოყენებადი. თუმცა, </a:t>
            </a:r>
            <a:r>
              <a:rPr lang="ka-GE" sz="2400" b="1" dirty="0">
                <a:solidFill>
                  <a:srgbClr val="FE007C"/>
                </a:solidFill>
                <a:latin typeface="Calibri" panose="020F0502020204030204" pitchFamily="34" charset="0"/>
                <a:cs typeface="Calibri" panose="020F0502020204030204" pitchFamily="34" charset="0"/>
              </a:rPr>
              <a:t>ასეთი ცოდნის ეფექტურობა ხშირად არ არის დადასტურებული კვლევით </a:t>
            </a:r>
            <a:r>
              <a:rPr lang="ka-GE" sz="2400" dirty="0">
                <a:latin typeface="Calibri" panose="020F0502020204030204" pitchFamily="34" charset="0"/>
                <a:cs typeface="Calibri" panose="020F0502020204030204" pitchFamily="34" charset="0"/>
              </a:rPr>
              <a:t>და მის პრაქტიკაში გამოყენებამ შეიძლება არა ყოველთვის მოიტანოს მოსალოდნელი შედეგი. ამის გამო, რთულ ან რისკიან გადაწყვეტილებებში, საჭიროა კვლევაზე დაფუძნებული ცოდნა.</a:t>
            </a:r>
            <a:endParaRPr lang="en-US" sz="240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795C2454-6A02-F7D0-6686-9F371F8722A9}"/>
              </a:ext>
            </a:extLst>
          </p:cNvPr>
          <p:cNvSpPr txBox="1">
            <a:spLocks/>
          </p:cNvSpPr>
          <p:nvPr/>
        </p:nvSpPr>
        <p:spPr>
          <a:xfrm>
            <a:off x="0" y="0"/>
            <a:ext cx="12192000" cy="408374"/>
          </a:xfrm>
          <a:prstGeom prst="rect">
            <a:avLst/>
          </a:prstGeom>
          <a:solidFill>
            <a:srgbClr val="1F23A9"/>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ctr" defTabSz="1022350">
              <a:lnSpc>
                <a:spcPct val="90000"/>
              </a:lnSpc>
              <a:spcBef>
                <a:spcPct val="0"/>
              </a:spcBef>
              <a:spcAft>
                <a:spcPct val="35000"/>
              </a:spcAft>
              <a:buNone/>
            </a:pPr>
            <a:r>
              <a:rPr lang="ka-GE" sz="3600" kern="1200" dirty="0">
                <a:solidFill>
                  <a:schemeClr val="bg1"/>
                </a:solidFill>
                <a:latin typeface="Calibri" panose="020F0502020204030204" pitchFamily="34" charset="0"/>
                <a:cs typeface="Calibri" panose="020F0502020204030204" pitchFamily="34" charset="0"/>
              </a:rPr>
              <a:t>ცოდნა </a:t>
            </a:r>
            <a:r>
              <a:rPr lang="ka-GE" sz="3600" b="1" kern="1200" dirty="0">
                <a:solidFill>
                  <a:schemeClr val="bg1"/>
                </a:solidFill>
                <a:latin typeface="Calibri" panose="020F0502020204030204" pitchFamily="34" charset="0"/>
                <a:cs typeface="Calibri" panose="020F0502020204030204" pitchFamily="34" charset="0"/>
              </a:rPr>
              <a:t>(</a:t>
            </a:r>
            <a:r>
              <a:rPr lang="en-US" sz="3600" b="1" kern="1200" dirty="0">
                <a:solidFill>
                  <a:schemeClr val="bg1"/>
                </a:solidFill>
                <a:latin typeface="Calibri" panose="020F0502020204030204" pitchFamily="34" charset="0"/>
                <a:cs typeface="Calibri" panose="020F0502020204030204" pitchFamily="34" charset="0"/>
              </a:rPr>
              <a:t>Knowledge)</a:t>
            </a:r>
            <a:endParaRPr lang="en-US" sz="3600" kern="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150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B0FD-BAC0-78BB-35D1-B259BA53BE03}"/>
              </a:ext>
            </a:extLst>
          </p:cNvPr>
          <p:cNvSpPr>
            <a:spLocks noGrp="1"/>
          </p:cNvSpPr>
          <p:nvPr>
            <p:ph type="title"/>
          </p:nvPr>
        </p:nvSpPr>
        <p:spPr>
          <a:xfrm>
            <a:off x="3187083" y="294104"/>
            <a:ext cx="7820487" cy="1325563"/>
          </a:xfrm>
        </p:spPr>
        <p:txBody>
          <a:bodyPr/>
          <a:lstStyle/>
          <a:p>
            <a:r>
              <a:rPr lang="ka-GE" dirty="0">
                <a:latin typeface="Calibri" panose="020F0502020204030204" pitchFamily="34" charset="0"/>
                <a:cs typeface="Calibri" panose="020F0502020204030204" pitchFamily="34" charset="0"/>
              </a:rPr>
              <a:t>ვინ უფრო მაგარია?</a:t>
            </a:r>
            <a:endParaRPr lang="en-US" dirty="0">
              <a:latin typeface="Calibri" panose="020F0502020204030204" pitchFamily="34" charset="0"/>
              <a:cs typeface="Calibri" panose="020F0502020204030204" pitchFamily="34" charset="0"/>
            </a:endParaRPr>
          </a:p>
        </p:txBody>
      </p:sp>
      <p:pic>
        <p:nvPicPr>
          <p:cNvPr id="6146" name="Picture 2" descr="Giorgi Mamardashvili | Georgia | European Qualifiers | UEFA.com">
            <a:extLst>
              <a:ext uri="{FF2B5EF4-FFF2-40B4-BE49-F238E27FC236}">
                <a16:creationId xmlns:a16="http://schemas.microsoft.com/office/drawing/2014/main" id="{5670C72B-CFAB-7B92-2D4B-AABB458C4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26" y="1411552"/>
            <a:ext cx="5011445" cy="5011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Khvicha Kvaratskhelia | Features | Georgia | European Qualifiers | UEFA.com">
            <a:extLst>
              <a:ext uri="{FF2B5EF4-FFF2-40B4-BE49-F238E27FC236}">
                <a16:creationId xmlns:a16="http://schemas.microsoft.com/office/drawing/2014/main" id="{D20C5688-D74A-82DF-5F3F-B07CB9B6C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149" y="1411552"/>
            <a:ext cx="5011445" cy="5011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68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9EC0C-21CA-8D72-797A-D4C1DBCEDA74}"/>
              </a:ext>
            </a:extLst>
          </p:cNvPr>
          <p:cNvPicPr>
            <a:picLocks noChangeAspect="1"/>
          </p:cNvPicPr>
          <p:nvPr/>
        </p:nvPicPr>
        <p:blipFill>
          <a:blip r:embed="rId2"/>
          <a:stretch>
            <a:fillRect/>
          </a:stretch>
        </p:blipFill>
        <p:spPr>
          <a:xfrm>
            <a:off x="86629" y="1975512"/>
            <a:ext cx="3789142" cy="4456360"/>
          </a:xfrm>
          <a:prstGeom prst="rect">
            <a:avLst/>
          </a:prstGeom>
        </p:spPr>
      </p:pic>
      <p:pic>
        <p:nvPicPr>
          <p:cNvPr id="1028" name="Picture 4" descr="Kamala Harris: Biography, U.S. Vice President, 2024 Presidential Candidate">
            <a:extLst>
              <a:ext uri="{FF2B5EF4-FFF2-40B4-BE49-F238E27FC236}">
                <a16:creationId xmlns:a16="http://schemas.microsoft.com/office/drawing/2014/main" id="{4290F449-F624-79AB-DBAE-2E3C8CFD9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1942" y="2088611"/>
            <a:ext cx="4350058" cy="434326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056E428-99AF-D4DB-6340-CB3892F5878C}"/>
              </a:ext>
            </a:extLst>
          </p:cNvPr>
          <p:cNvSpPr>
            <a:spLocks noGrp="1"/>
          </p:cNvSpPr>
          <p:nvPr>
            <p:ph type="title"/>
          </p:nvPr>
        </p:nvSpPr>
        <p:spPr>
          <a:xfrm>
            <a:off x="1981200" y="274638"/>
            <a:ext cx="8229600" cy="1143000"/>
          </a:xfrm>
        </p:spPr>
        <p:txBody>
          <a:bodyPr/>
          <a:lstStyle/>
          <a:p>
            <a:r>
              <a:rPr lang="ka-GE" dirty="0">
                <a:latin typeface="Calibri" panose="020F0502020204030204" pitchFamily="34" charset="0"/>
                <a:cs typeface="Calibri" panose="020F0502020204030204" pitchFamily="34" charset="0"/>
              </a:rPr>
              <a:t>ვინ გაიმარჯვებს არჩევნებში?</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26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B0FD-BAC0-78BB-35D1-B259BA53BE03}"/>
              </a:ext>
            </a:extLst>
          </p:cNvPr>
          <p:cNvSpPr>
            <a:spLocks noGrp="1"/>
          </p:cNvSpPr>
          <p:nvPr>
            <p:ph type="title"/>
          </p:nvPr>
        </p:nvSpPr>
        <p:spPr/>
        <p:txBody>
          <a:bodyPr/>
          <a:lstStyle/>
          <a:p>
            <a:r>
              <a:rPr lang="ka-GE" dirty="0">
                <a:latin typeface="Calibri" panose="020F0502020204030204" pitchFamily="34" charset="0"/>
                <a:cs typeface="Calibri" panose="020F0502020204030204" pitchFamily="34" charset="0"/>
              </a:rPr>
              <a:t>ვინ უფრო ლამაზია?</a:t>
            </a:r>
            <a:endParaRPr lang="en-US" dirty="0">
              <a:latin typeface="Calibri" panose="020F0502020204030204" pitchFamily="34" charset="0"/>
              <a:cs typeface="Calibri" panose="020F0502020204030204" pitchFamily="34" charset="0"/>
            </a:endParaRPr>
          </a:p>
        </p:txBody>
      </p:sp>
      <p:pic>
        <p:nvPicPr>
          <p:cNvPr id="6148" name="Picture 4" descr="Khvicha Kvaratskhelia | Features | Georgia | European Qualifiers | UEFA.com">
            <a:extLst>
              <a:ext uri="{FF2B5EF4-FFF2-40B4-BE49-F238E27FC236}">
                <a16:creationId xmlns:a16="http://schemas.microsoft.com/office/drawing/2014/main" id="{D20C5688-D74A-82DF-5F3F-B07CB9B6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24396" y="1415479"/>
            <a:ext cx="5299969" cy="501144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Zuriko Davitashvili | Georgia | European Qualifiers | UEFA.com">
            <a:extLst>
              <a:ext uri="{FF2B5EF4-FFF2-40B4-BE49-F238E27FC236}">
                <a16:creationId xmlns:a16="http://schemas.microsoft.com/office/drawing/2014/main" id="{67ABC5A3-2346-7E03-3512-787197658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429" y="1530889"/>
            <a:ext cx="4896035" cy="489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10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AE8A35-268B-8A0F-C160-01D80CBD4564}"/>
              </a:ext>
            </a:extLst>
          </p:cNvPr>
          <p:cNvSpPr txBox="1"/>
          <p:nvPr/>
        </p:nvSpPr>
        <p:spPr>
          <a:xfrm>
            <a:off x="1919056" y="23921"/>
            <a:ext cx="8313938" cy="1477328"/>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1. რა არის მონაცემი?</a:t>
            </a:r>
          </a:p>
          <a:p>
            <a:r>
              <a:rPr lang="ka-GE" dirty="0">
                <a:latin typeface="Calibri" panose="020F0502020204030204" pitchFamily="34" charset="0"/>
                <a:cs typeface="Calibri" panose="020F0502020204030204" pitchFamily="34" charset="0"/>
              </a:rPr>
              <a:t>ა</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დამუშავებული ინფორმაცია</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ბ</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ფაქტები და რიცხვები, რომლებიც შეგროვებულია კვლევის პროცესში</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გ</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ჰიპოთეზა კვლევის დასაწყებად</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დ</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საბოლოო დასკვნა</a:t>
            </a:r>
          </a:p>
        </p:txBody>
      </p:sp>
      <p:sp>
        <p:nvSpPr>
          <p:cNvPr id="7" name="TextBox 6">
            <a:extLst>
              <a:ext uri="{FF2B5EF4-FFF2-40B4-BE49-F238E27FC236}">
                <a16:creationId xmlns:a16="http://schemas.microsoft.com/office/drawing/2014/main" id="{F43645ED-B513-A0AC-CCCE-6C75AC7E0215}"/>
              </a:ext>
            </a:extLst>
          </p:cNvPr>
          <p:cNvSpPr txBox="1"/>
          <p:nvPr/>
        </p:nvSpPr>
        <p:spPr>
          <a:xfrm>
            <a:off x="1919056" y="1534086"/>
            <a:ext cx="6636058" cy="1477328"/>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2. ინფორმაციის გადაქცევა ცოდნად მოიცავს:</a:t>
            </a:r>
          </a:p>
          <a:p>
            <a:r>
              <a:rPr lang="ka-GE" dirty="0">
                <a:latin typeface="Calibri" panose="020F0502020204030204" pitchFamily="34" charset="0"/>
                <a:cs typeface="Calibri" panose="020F0502020204030204" pitchFamily="34" charset="0"/>
              </a:rPr>
              <a:t>ა</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მონაცემების შეგროვებას</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ბ</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ინფორმაციის ინტერპრეტაციას და დასკვნების გამოტანას</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გ</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ჰიპოთეზის ფორმირებას</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დ</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ახალი თეორიის შექმნას</a:t>
            </a:r>
          </a:p>
        </p:txBody>
      </p:sp>
      <p:sp>
        <p:nvSpPr>
          <p:cNvPr id="9" name="TextBox 8">
            <a:extLst>
              <a:ext uri="{FF2B5EF4-FFF2-40B4-BE49-F238E27FC236}">
                <a16:creationId xmlns:a16="http://schemas.microsoft.com/office/drawing/2014/main" id="{9BD733D0-FFA4-93D6-2222-00685FA1CF9D}"/>
              </a:ext>
            </a:extLst>
          </p:cNvPr>
          <p:cNvSpPr txBox="1"/>
          <p:nvPr/>
        </p:nvSpPr>
        <p:spPr>
          <a:xfrm>
            <a:off x="1919056" y="3069768"/>
            <a:ext cx="7887810" cy="1754326"/>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3. რომელი ტიპის კვლევა ეძებს ახალი პრინციპებისა და კანონების აღმოჩენას კონკრეტული პრაქტიკული მიზნის გარეშე?</a:t>
            </a:r>
          </a:p>
          <a:p>
            <a:r>
              <a:rPr lang="ka-GE" dirty="0">
                <a:latin typeface="Calibri" panose="020F0502020204030204" pitchFamily="34" charset="0"/>
                <a:cs typeface="Calibri" panose="020F0502020204030204" pitchFamily="34" charset="0"/>
              </a:rPr>
              <a:t>ა</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გამოყენებითი კვლევა</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ბ</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ფუნდამენტური კვლევა</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გ</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ექსპერიმენტული კვლევა</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დ</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აღწერითი კვლევა</a:t>
            </a:r>
          </a:p>
        </p:txBody>
      </p:sp>
      <p:sp>
        <p:nvSpPr>
          <p:cNvPr id="11" name="TextBox 10">
            <a:extLst>
              <a:ext uri="{FF2B5EF4-FFF2-40B4-BE49-F238E27FC236}">
                <a16:creationId xmlns:a16="http://schemas.microsoft.com/office/drawing/2014/main" id="{DD589EBA-8329-B5E3-1CC0-FBB3FE3916EC}"/>
              </a:ext>
            </a:extLst>
          </p:cNvPr>
          <p:cNvSpPr txBox="1"/>
          <p:nvPr/>
        </p:nvSpPr>
        <p:spPr>
          <a:xfrm>
            <a:off x="1910179" y="4924163"/>
            <a:ext cx="8926497" cy="1477328"/>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4. რომელი სიტუაცია წარმოადგენს ინფორმაციას და არა მონაცემს?</a:t>
            </a:r>
          </a:p>
          <a:p>
            <a:r>
              <a:rPr lang="ka-GE" dirty="0">
                <a:latin typeface="Calibri" panose="020F0502020204030204" pitchFamily="34" charset="0"/>
                <a:cs typeface="Calibri" panose="020F0502020204030204" pitchFamily="34" charset="0"/>
              </a:rPr>
              <a:t>ა</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გამოკითხვიდან მიღებული თითოეული პასუხი</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ბ</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კვლევის შედეგად მიღებული დასკვნა, რომ 70% რესპონდენტებისა კმაყოფილია</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გ</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ცალკეული რიცხვები, რომლებიც აჩვენებს ყოველი რესპონდენტის რეიტინგს</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დ</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ჩაწერილი ფაქტები ექსპერიმენტიდან</a:t>
            </a:r>
          </a:p>
        </p:txBody>
      </p:sp>
      <p:sp>
        <p:nvSpPr>
          <p:cNvPr id="12" name="Freeform: Shape 11">
            <a:extLst>
              <a:ext uri="{FF2B5EF4-FFF2-40B4-BE49-F238E27FC236}">
                <a16:creationId xmlns:a16="http://schemas.microsoft.com/office/drawing/2014/main" id="{3BA03945-0977-671F-6AB3-39D6E59BD596}"/>
              </a:ext>
            </a:extLst>
          </p:cNvPr>
          <p:cNvSpPr/>
          <p:nvPr/>
        </p:nvSpPr>
        <p:spPr>
          <a:xfrm>
            <a:off x="1861352" y="603684"/>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C3BF5F-F09D-90C8-EAD2-C3ABEE654A75}"/>
              </a:ext>
            </a:extLst>
          </p:cNvPr>
          <p:cNvSpPr/>
          <p:nvPr/>
        </p:nvSpPr>
        <p:spPr>
          <a:xfrm>
            <a:off x="1861352" y="2077442"/>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D15A9D9-E687-F0FE-F26B-718DA72933B1}"/>
              </a:ext>
            </a:extLst>
          </p:cNvPr>
          <p:cNvSpPr/>
          <p:nvPr/>
        </p:nvSpPr>
        <p:spPr>
          <a:xfrm>
            <a:off x="1861351" y="3899247"/>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3F3D0DF-7F52-B773-4465-2EEDF00F836C}"/>
              </a:ext>
            </a:extLst>
          </p:cNvPr>
          <p:cNvSpPr/>
          <p:nvPr/>
        </p:nvSpPr>
        <p:spPr>
          <a:xfrm>
            <a:off x="1861350" y="5500356"/>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91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600" dirty="0">
                <a:solidFill>
                  <a:schemeClr val="bg1"/>
                </a:solidFill>
                <a:latin typeface="Calibri" panose="020F0502020204030204" pitchFamily="34" charset="0"/>
                <a:cs typeface="Calibri" panose="020F0502020204030204" pitchFamily="34" charset="0"/>
              </a:rPr>
              <a:t>შეფასების სისტემა</a:t>
            </a:r>
            <a:endParaRPr lang="en-US" altLang="en-US" sz="3600" dirty="0">
              <a:solidFill>
                <a:schemeClr val="bg1"/>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AF24A63B-E3BA-F32D-1E7E-68288A125DAE}"/>
              </a:ext>
            </a:extLst>
          </p:cNvPr>
          <p:cNvSpPr txBox="1">
            <a:spLocks/>
          </p:cNvSpPr>
          <p:nvPr/>
        </p:nvSpPr>
        <p:spPr>
          <a:xfrm>
            <a:off x="646959" y="723740"/>
            <a:ext cx="11364527"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მინიმალური კომპეტენციის ზღვარი, დასკვნითი გამოცდა</a:t>
            </a:r>
          </a:p>
        </p:txBody>
      </p:sp>
      <p:sp>
        <p:nvSpPr>
          <p:cNvPr id="6" name="TextBox 5">
            <a:extLst>
              <a:ext uri="{FF2B5EF4-FFF2-40B4-BE49-F238E27FC236}">
                <a16:creationId xmlns:a16="http://schemas.microsoft.com/office/drawing/2014/main" id="{F157F857-AB77-E185-B982-3F4602BC2BC7}"/>
              </a:ext>
            </a:extLst>
          </p:cNvPr>
          <p:cNvSpPr txBox="1"/>
          <p:nvPr/>
        </p:nvSpPr>
        <p:spPr>
          <a:xfrm>
            <a:off x="646960" y="1344434"/>
            <a:ext cx="10898080" cy="4832092"/>
          </a:xfrm>
          <a:prstGeom prst="rect">
            <a:avLst/>
          </a:prstGeom>
          <a:noFill/>
        </p:spPr>
        <p:txBody>
          <a:bodyPr wrap="square">
            <a:spAutoFit/>
          </a:bodyPr>
          <a:lstStyle/>
          <a:p>
            <a:r>
              <a:rPr lang="ka-GE" sz="2200" dirty="0">
                <a:latin typeface="Calibri" panose="020F0502020204030204" pitchFamily="34" charset="0"/>
                <a:cs typeface="Calibri" panose="020F0502020204030204" pitchFamily="34" charset="0"/>
              </a:rPr>
              <a:t>სტუდენტმა სემესტრულ შეფასებებში (რაშიც მოიაზრება ყველა აქტივობა - დავალებები, </a:t>
            </a:r>
            <a:r>
              <a:rPr lang="ka-GE" sz="2200" dirty="0" err="1">
                <a:latin typeface="Calibri" panose="020F0502020204030204" pitchFamily="34" charset="0"/>
                <a:cs typeface="Calibri" panose="020F0502020204030204" pitchFamily="34" charset="0"/>
              </a:rPr>
              <a:t>ქვიზი</a:t>
            </a:r>
            <a:r>
              <a:rPr lang="ka-GE" sz="2200" dirty="0">
                <a:latin typeface="Calibri" panose="020F0502020204030204" pitchFamily="34" charset="0"/>
                <a:cs typeface="Calibri" panose="020F0502020204030204" pitchFamily="34" charset="0"/>
              </a:rPr>
              <a:t> და </a:t>
            </a:r>
            <a:r>
              <a:rPr lang="ka-GE" sz="2200" dirty="0" err="1">
                <a:latin typeface="Calibri" panose="020F0502020204030204" pitchFamily="34" charset="0"/>
                <a:cs typeface="Calibri" panose="020F0502020204030204" pitchFamily="34" charset="0"/>
              </a:rPr>
              <a:t>ა.შ</a:t>
            </a:r>
            <a:r>
              <a:rPr lang="ka-GE" sz="2200" dirty="0">
                <a:latin typeface="Calibri" panose="020F0502020204030204" pitchFamily="34" charset="0"/>
                <a:cs typeface="Calibri" panose="020F0502020204030204" pitchFamily="34" charset="0"/>
              </a:rPr>
              <a:t>.) უნდა გადალახოს მაქსიმალური ქულის 41%, რათა დაიშვას დასკვნით გამოცდაზე. </a:t>
            </a:r>
          </a:p>
          <a:p>
            <a:endParaRPr lang="ka-GE" sz="2200" dirty="0">
              <a:latin typeface="Calibri" panose="020F0502020204030204" pitchFamily="34" charset="0"/>
              <a:cs typeface="Calibri" panose="020F0502020204030204" pitchFamily="34" charset="0"/>
            </a:endParaRPr>
          </a:p>
          <a:p>
            <a:r>
              <a:rPr lang="ka-GE" sz="2200" dirty="0">
                <a:latin typeface="Calibri" panose="020F0502020204030204" pitchFamily="34" charset="0"/>
                <a:cs typeface="Calibri" panose="020F0502020204030204" pitchFamily="34" charset="0"/>
              </a:rPr>
              <a:t>სტუდენტმა შუალედურ შეფასებაში უნდა გადალახოს ჯამური ქულის 41%, რომ გავიდეს დასკვნით გამოცდაზე. სემესტრული შეფასება, </a:t>
            </a:r>
            <a:r>
              <a:rPr lang="ka-GE" sz="2200" dirty="0" err="1">
                <a:latin typeface="Calibri" panose="020F0502020204030204" pitchFamily="34" charset="0"/>
                <a:cs typeface="Calibri" panose="020F0502020204030204" pitchFamily="34" charset="0"/>
              </a:rPr>
              <a:t>შუალდურის</a:t>
            </a:r>
            <a:r>
              <a:rPr lang="ka-GE" sz="2200" dirty="0">
                <a:latin typeface="Calibri" panose="020F0502020204030204" pitchFamily="34" charset="0"/>
                <a:cs typeface="Calibri" panose="020F0502020204030204" pitchFamily="34" charset="0"/>
              </a:rPr>
              <a:t> ჩათვლით არის - 70 ქულა, შესაბამისად სტუდენტს უნდა ჰქონდეს 28,7 ქულა, რათა დაიშვას დასკვნით გამოცდაზე.</a:t>
            </a:r>
          </a:p>
          <a:p>
            <a:endParaRPr lang="ka-GE" sz="2200" dirty="0">
              <a:latin typeface="Calibri" panose="020F0502020204030204" pitchFamily="34" charset="0"/>
              <a:cs typeface="Calibri" panose="020F0502020204030204" pitchFamily="34" charset="0"/>
            </a:endParaRPr>
          </a:p>
          <a:p>
            <a:r>
              <a:rPr lang="ka-GE" sz="2200" dirty="0">
                <a:latin typeface="Calibri" panose="020F0502020204030204" pitchFamily="34" charset="0"/>
                <a:cs typeface="Calibri" panose="020F0502020204030204" pitchFamily="34" charset="0"/>
              </a:rPr>
              <a:t>დასკვნით გამოცდაზე გასვლა სავალდებულოა.</a:t>
            </a:r>
          </a:p>
          <a:p>
            <a:endParaRPr lang="ka-GE" sz="2200" dirty="0">
              <a:latin typeface="Calibri" panose="020F0502020204030204" pitchFamily="34" charset="0"/>
              <a:cs typeface="Calibri" panose="020F0502020204030204" pitchFamily="34" charset="0"/>
            </a:endParaRPr>
          </a:p>
          <a:p>
            <a:r>
              <a:rPr lang="ka-GE" sz="2200" dirty="0">
                <a:latin typeface="Calibri" panose="020F0502020204030204" pitchFamily="34" charset="0"/>
                <a:cs typeface="Calibri" panose="020F0502020204030204" pitchFamily="34" charset="0"/>
              </a:rPr>
              <a:t>თუ რომელიმე კომპონენტში, </a:t>
            </a:r>
            <a:r>
              <a:rPr lang="ka-GE" sz="2200" dirty="0" err="1">
                <a:latin typeface="Calibri" panose="020F0502020204030204" pitchFamily="34" charset="0"/>
                <a:cs typeface="Calibri" panose="020F0502020204030204" pitchFamily="34" charset="0"/>
              </a:rPr>
              <a:t>მაგალთად</a:t>
            </a:r>
            <a:r>
              <a:rPr lang="ka-GE" sz="2200" dirty="0">
                <a:latin typeface="Calibri" panose="020F0502020204030204" pitchFamily="34" charset="0"/>
                <a:cs typeface="Calibri" panose="020F0502020204030204" pitchFamily="34" charset="0"/>
              </a:rPr>
              <a:t> პირველ დავალებაში სტუდენტი ვერ </a:t>
            </a:r>
            <a:r>
              <a:rPr lang="ka-GE" sz="2200" dirty="0" err="1">
                <a:latin typeface="Calibri" panose="020F0502020204030204" pitchFamily="34" charset="0"/>
                <a:cs typeface="Calibri" panose="020F0502020204030204" pitchFamily="34" charset="0"/>
              </a:rPr>
              <a:t>გადალავახვს</a:t>
            </a:r>
            <a:r>
              <a:rPr lang="ka-GE" sz="2200" dirty="0">
                <a:latin typeface="Calibri" panose="020F0502020204030204" pitchFamily="34" charset="0"/>
                <a:cs typeface="Calibri" panose="020F0502020204030204" pitchFamily="34" charset="0"/>
              </a:rPr>
              <a:t> ზღვარს, სტუდენტს </a:t>
            </a:r>
            <a:r>
              <a:rPr lang="ka-GE" sz="2200" dirty="0" err="1">
                <a:latin typeface="Calibri" panose="020F0502020204030204" pitchFamily="34" charset="0"/>
                <a:cs typeface="Calibri" panose="020F0502020204030204" pitchFamily="34" charset="0"/>
              </a:rPr>
              <a:t>უნულდება</a:t>
            </a:r>
            <a:r>
              <a:rPr lang="ka-GE" sz="2200" dirty="0">
                <a:latin typeface="Calibri" panose="020F0502020204030204" pitchFamily="34" charset="0"/>
                <a:cs typeface="Calibri" panose="020F0502020204030204" pitchFamily="34" charset="0"/>
              </a:rPr>
              <a:t> ეს დავალება, რაც არ ნიშნავს, რომ მას აღარ აქვს შესაძლებლობა მოიპოვოს კრედიტი.</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6681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C9598-B3AB-3284-8CCB-3B00FC2BBFBB}"/>
              </a:ext>
            </a:extLst>
          </p:cNvPr>
          <p:cNvSpPr txBox="1"/>
          <p:nvPr/>
        </p:nvSpPr>
        <p:spPr>
          <a:xfrm>
            <a:off x="1679358" y="390618"/>
            <a:ext cx="7728012" cy="1477328"/>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5. ჰიპოთეზა არის:</a:t>
            </a:r>
          </a:p>
          <a:p>
            <a:r>
              <a:rPr lang="ka-GE" dirty="0">
                <a:latin typeface="Calibri" panose="020F0502020204030204" pitchFamily="34" charset="0"/>
                <a:cs typeface="Calibri" panose="020F0502020204030204" pitchFamily="34" charset="0"/>
              </a:rPr>
              <a:t>ა</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მონაცემების შეგროვების მეთოდი</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ბ</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პროგნოზი ან ვარაუდი, რომელიც საჭიროებს შემოწმებას</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გ</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საბოლოო დასკვნა</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დ</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მხოლოდ ფუნდამენტური კვლევის ნაწილი</a:t>
            </a:r>
          </a:p>
        </p:txBody>
      </p:sp>
      <p:sp>
        <p:nvSpPr>
          <p:cNvPr id="6" name="TextBox 5">
            <a:extLst>
              <a:ext uri="{FF2B5EF4-FFF2-40B4-BE49-F238E27FC236}">
                <a16:creationId xmlns:a16="http://schemas.microsoft.com/office/drawing/2014/main" id="{88D317D1-86D0-6B2D-C75C-5891F56AE377}"/>
              </a:ext>
            </a:extLst>
          </p:cNvPr>
          <p:cNvSpPr txBox="1"/>
          <p:nvPr/>
        </p:nvSpPr>
        <p:spPr>
          <a:xfrm>
            <a:off x="1679359" y="2166700"/>
            <a:ext cx="8926497" cy="2308324"/>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6. რომელი სიტუაცია წარმოადგენს ცოდნას?</a:t>
            </a:r>
          </a:p>
          <a:p>
            <a:r>
              <a:rPr lang="ka-GE" dirty="0">
                <a:latin typeface="Calibri" panose="020F0502020204030204" pitchFamily="34" charset="0"/>
                <a:cs typeface="Calibri" panose="020F0502020204030204" pitchFamily="34" charset="0"/>
              </a:rPr>
              <a:t>ა</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ინფორმაცია, რომლითაც დგინდება, რომ 80% სტუდენტებისა კმაყოფილია ონლაინ სწავლებით</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ბ</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შეგროვებული მონაცემები, რომელიც აჩვენებს, რამდენმა სტუდენტმა მიიღო კარგი ქულა</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გ</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დასკვნა, რომ ონლაინ სწავლება არის ეფექტური, რადგან სტუდენტები კმაყოფილები არიან</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დ</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ჰიპოთეზა, რომ ონლაინ სწავლების მოდელი საჭიროებს გაუმჯობესებას</a:t>
            </a:r>
          </a:p>
        </p:txBody>
      </p:sp>
      <p:sp>
        <p:nvSpPr>
          <p:cNvPr id="10" name="TextBox 9">
            <a:extLst>
              <a:ext uri="{FF2B5EF4-FFF2-40B4-BE49-F238E27FC236}">
                <a16:creationId xmlns:a16="http://schemas.microsoft.com/office/drawing/2014/main" id="{DE0E8766-F7CD-DF9E-E1E9-763148DABE45}"/>
              </a:ext>
            </a:extLst>
          </p:cNvPr>
          <p:cNvSpPr txBox="1"/>
          <p:nvPr/>
        </p:nvSpPr>
        <p:spPr>
          <a:xfrm>
            <a:off x="1679358" y="4773778"/>
            <a:ext cx="8207406" cy="1477328"/>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7. რა არის ფუნდამენტური კვლევის მიზანი?</a:t>
            </a:r>
          </a:p>
          <a:p>
            <a:r>
              <a:rPr lang="ka-GE" dirty="0">
                <a:latin typeface="Calibri" panose="020F0502020204030204" pitchFamily="34" charset="0"/>
                <a:cs typeface="Calibri" panose="020F0502020204030204" pitchFamily="34" charset="0"/>
              </a:rPr>
              <a:t>ა</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კონკრეტული პრობლემის გადაჭრა</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ბ</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მხოლოდ ახალი ტექნოლოგიების შემუშავება</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გ</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ცოდნის გაფართოება, პრაქტიკული მიზნის გარეშე</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დ</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მონაცემების შეგროვება მომხმარებლებისგან</a:t>
            </a:r>
          </a:p>
        </p:txBody>
      </p:sp>
      <p:sp>
        <p:nvSpPr>
          <p:cNvPr id="14" name="Freeform: Shape 13">
            <a:extLst>
              <a:ext uri="{FF2B5EF4-FFF2-40B4-BE49-F238E27FC236}">
                <a16:creationId xmlns:a16="http://schemas.microsoft.com/office/drawing/2014/main" id="{7D7860B5-6554-AB2A-A423-F937038D36F2}"/>
              </a:ext>
            </a:extLst>
          </p:cNvPr>
          <p:cNvSpPr/>
          <p:nvPr/>
        </p:nvSpPr>
        <p:spPr>
          <a:xfrm>
            <a:off x="1664886" y="933974"/>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B37D7A0-F2E2-4FB0-BFB0-4DB4533C1DA1}"/>
              </a:ext>
            </a:extLst>
          </p:cNvPr>
          <p:cNvSpPr/>
          <p:nvPr/>
        </p:nvSpPr>
        <p:spPr>
          <a:xfrm>
            <a:off x="1647129" y="3568824"/>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9EB515D-399F-3127-A358-64F59C003514}"/>
              </a:ext>
            </a:extLst>
          </p:cNvPr>
          <p:cNvSpPr/>
          <p:nvPr/>
        </p:nvSpPr>
        <p:spPr>
          <a:xfrm>
            <a:off x="1636126" y="5660318"/>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54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7BEBED-D3A8-D4F7-57B8-1F1DCE4BBBC7}"/>
              </a:ext>
            </a:extLst>
          </p:cNvPr>
          <p:cNvSpPr txBox="1"/>
          <p:nvPr/>
        </p:nvSpPr>
        <p:spPr>
          <a:xfrm>
            <a:off x="1679358" y="356333"/>
            <a:ext cx="9539058" cy="1754326"/>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8. როგორ შეიძლება განსხვავდეს მონაცემები და ინფორმაცია?</a:t>
            </a:r>
          </a:p>
          <a:p>
            <a:r>
              <a:rPr lang="ka-GE" dirty="0">
                <a:latin typeface="Calibri" panose="020F0502020204030204" pitchFamily="34" charset="0"/>
                <a:cs typeface="Calibri" panose="020F0502020204030204" pitchFamily="34" charset="0"/>
              </a:rPr>
              <a:t>ა</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მონაცემები არის დამუშავებული ინფორმაცია, ხოლო ინფორმაცია არის ნედლეული</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ბ</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მონაცემები ნედლეულია, ინფორმაცია კი მონაცემების ანალიზის შედეგად მიღებული დასკვნა</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გ</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მონაცემები და ინფორმაცია ერთიდაიგივეა</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დ</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მონაცემები ყოველთვის ციფრებია, ინფორმაცია კი მხოლოდ ტექსტია</a:t>
            </a:r>
          </a:p>
        </p:txBody>
      </p:sp>
      <p:sp>
        <p:nvSpPr>
          <p:cNvPr id="6" name="TextBox 5">
            <a:extLst>
              <a:ext uri="{FF2B5EF4-FFF2-40B4-BE49-F238E27FC236}">
                <a16:creationId xmlns:a16="http://schemas.microsoft.com/office/drawing/2014/main" id="{1F9CE614-CD7C-D721-0683-4EE4AFE2B7E6}"/>
              </a:ext>
            </a:extLst>
          </p:cNvPr>
          <p:cNvSpPr txBox="1"/>
          <p:nvPr/>
        </p:nvSpPr>
        <p:spPr>
          <a:xfrm>
            <a:off x="1679358" y="2399592"/>
            <a:ext cx="4847208" cy="1477328"/>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9. გამოყენებითი კვლევა მიზნად ისახავს:</a:t>
            </a:r>
          </a:p>
          <a:p>
            <a:r>
              <a:rPr lang="ka-GE" dirty="0">
                <a:latin typeface="Calibri" panose="020F0502020204030204" pitchFamily="34" charset="0"/>
                <a:cs typeface="Calibri" panose="020F0502020204030204" pitchFamily="34" charset="0"/>
              </a:rPr>
              <a:t>ა</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თეორიული ცოდნის გაფართოებას</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ბ</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ექსპერიმენტული თეორიების შემოწმებას</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გ</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პრაქტიკული პრობლემების გადაჭრას</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დ</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მხოლოდ ფუნდამენტურ მეცნიერებას</a:t>
            </a:r>
          </a:p>
        </p:txBody>
      </p:sp>
      <p:sp>
        <p:nvSpPr>
          <p:cNvPr id="8" name="TextBox 7">
            <a:extLst>
              <a:ext uri="{FF2B5EF4-FFF2-40B4-BE49-F238E27FC236}">
                <a16:creationId xmlns:a16="http://schemas.microsoft.com/office/drawing/2014/main" id="{B8B9BFAD-A38A-3CDE-7815-6CAC68BC76BC}"/>
              </a:ext>
            </a:extLst>
          </p:cNvPr>
          <p:cNvSpPr txBox="1"/>
          <p:nvPr/>
        </p:nvSpPr>
        <p:spPr>
          <a:xfrm>
            <a:off x="1679358" y="4029501"/>
            <a:ext cx="8278428" cy="1477328"/>
          </a:xfrm>
          <a:prstGeom prst="rect">
            <a:avLst/>
          </a:prstGeom>
          <a:noFill/>
        </p:spPr>
        <p:txBody>
          <a:bodyPr wrap="square">
            <a:spAutoFit/>
          </a:bodyPr>
          <a:lstStyle/>
          <a:p>
            <a:r>
              <a:rPr lang="ka-GE" b="1" dirty="0">
                <a:latin typeface="Calibri" panose="020F0502020204030204" pitchFamily="34" charset="0"/>
                <a:cs typeface="Calibri" panose="020F0502020204030204" pitchFamily="34" charset="0"/>
              </a:rPr>
              <a:t>10. რომელი მტკიცება არასწორია?</a:t>
            </a:r>
          </a:p>
          <a:p>
            <a:r>
              <a:rPr lang="ka-GE" dirty="0">
                <a:latin typeface="Calibri" panose="020F0502020204030204" pitchFamily="34" charset="0"/>
                <a:cs typeface="Calibri" panose="020F0502020204030204" pitchFamily="34" charset="0"/>
              </a:rPr>
              <a:t>ა</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მონაცემები შეიძლება შეიცავდეს რიცხვებს ან ფაქტებს</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ბ</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ჰიპოთეზა ყოველთვის უნდა იყოს </a:t>
            </a:r>
            <a:r>
              <a:rPr lang="ka-GE" dirty="0" err="1">
                <a:latin typeface="Calibri" panose="020F0502020204030204" pitchFamily="34" charset="0"/>
                <a:cs typeface="Calibri" panose="020F0502020204030204" pitchFamily="34" charset="0"/>
              </a:rPr>
              <a:t>გადამოწმებადი</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გ</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ინფორმაცია არის მონაცემების დამუშავების შედეგი</a:t>
            </a:r>
            <a:br>
              <a:rPr lang="ka-GE" dirty="0">
                <a:latin typeface="Calibri" panose="020F0502020204030204" pitchFamily="34" charset="0"/>
                <a:cs typeface="Calibri" panose="020F0502020204030204" pitchFamily="34" charset="0"/>
              </a:rPr>
            </a:br>
            <a:r>
              <a:rPr lang="ka-GE" dirty="0">
                <a:latin typeface="Calibri" panose="020F0502020204030204" pitchFamily="34" charset="0"/>
                <a:cs typeface="Calibri" panose="020F0502020204030204" pitchFamily="34" charset="0"/>
              </a:rPr>
              <a:t>დ</a:t>
            </a:r>
            <a:r>
              <a:rPr lang="en-US" dirty="0">
                <a:latin typeface="Calibri" panose="020F0502020204030204" pitchFamily="34" charset="0"/>
                <a:cs typeface="Calibri" panose="020F0502020204030204" pitchFamily="34" charset="0"/>
              </a:rPr>
              <a:t>) </a:t>
            </a:r>
            <a:r>
              <a:rPr lang="ka-GE" dirty="0">
                <a:latin typeface="Calibri" panose="020F0502020204030204" pitchFamily="34" charset="0"/>
                <a:cs typeface="Calibri" panose="020F0502020204030204" pitchFamily="34" charset="0"/>
              </a:rPr>
              <a:t>გამოყენებითი კვლევა არ მოითხოვს მეცნიერულ მეთოდებს</a:t>
            </a:r>
          </a:p>
        </p:txBody>
      </p:sp>
      <p:sp>
        <p:nvSpPr>
          <p:cNvPr id="9" name="Freeform: Shape 8">
            <a:extLst>
              <a:ext uri="{FF2B5EF4-FFF2-40B4-BE49-F238E27FC236}">
                <a16:creationId xmlns:a16="http://schemas.microsoft.com/office/drawing/2014/main" id="{996F36DD-CC89-9DAD-0C2D-6F4B502F159A}"/>
              </a:ext>
            </a:extLst>
          </p:cNvPr>
          <p:cNvSpPr/>
          <p:nvPr/>
        </p:nvSpPr>
        <p:spPr>
          <a:xfrm>
            <a:off x="1647129" y="933922"/>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D761BBF-E3F1-CDFA-02E1-ABBD40D9CA1A}"/>
              </a:ext>
            </a:extLst>
          </p:cNvPr>
          <p:cNvSpPr/>
          <p:nvPr/>
        </p:nvSpPr>
        <p:spPr>
          <a:xfrm>
            <a:off x="1647129" y="3243381"/>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7C6145-F2EF-F5AB-1562-D10CC92141D6}"/>
              </a:ext>
            </a:extLst>
          </p:cNvPr>
          <p:cNvSpPr/>
          <p:nvPr/>
        </p:nvSpPr>
        <p:spPr>
          <a:xfrm>
            <a:off x="1647128" y="5136998"/>
            <a:ext cx="392931" cy="390617"/>
          </a:xfrm>
          <a:custGeom>
            <a:avLst/>
            <a:gdLst>
              <a:gd name="connsiteX0" fmla="*/ 390618 w 392931"/>
              <a:gd name="connsiteY0" fmla="*/ 106532 h 390617"/>
              <a:gd name="connsiteX1" fmla="*/ 363985 w 392931"/>
              <a:gd name="connsiteY1" fmla="*/ 62143 h 390617"/>
              <a:gd name="connsiteX2" fmla="*/ 230820 w 392931"/>
              <a:gd name="connsiteY2" fmla="*/ 0 h 390617"/>
              <a:gd name="connsiteX3" fmla="*/ 124288 w 392931"/>
              <a:gd name="connsiteY3" fmla="*/ 8877 h 390617"/>
              <a:gd name="connsiteX4" fmla="*/ 71022 w 392931"/>
              <a:gd name="connsiteY4" fmla="*/ 53266 h 390617"/>
              <a:gd name="connsiteX5" fmla="*/ 35511 w 392931"/>
              <a:gd name="connsiteY5" fmla="*/ 97654 h 390617"/>
              <a:gd name="connsiteX6" fmla="*/ 0 w 392931"/>
              <a:gd name="connsiteY6" fmla="*/ 177553 h 390617"/>
              <a:gd name="connsiteX7" fmla="*/ 53266 w 392931"/>
              <a:gd name="connsiteY7" fmla="*/ 310718 h 390617"/>
              <a:gd name="connsiteX8" fmla="*/ 124288 w 392931"/>
              <a:gd name="connsiteY8" fmla="*/ 381739 h 390617"/>
              <a:gd name="connsiteX9" fmla="*/ 159799 w 392931"/>
              <a:gd name="connsiteY9" fmla="*/ 390617 h 390617"/>
              <a:gd name="connsiteX10" fmla="*/ 328474 w 392931"/>
              <a:gd name="connsiteY10" fmla="*/ 372862 h 390617"/>
              <a:gd name="connsiteX11" fmla="*/ 337352 w 392931"/>
              <a:gd name="connsiteY11" fmla="*/ 346229 h 390617"/>
              <a:gd name="connsiteX12" fmla="*/ 372863 w 392931"/>
              <a:gd name="connsiteY12" fmla="*/ 275207 h 390617"/>
              <a:gd name="connsiteX13" fmla="*/ 381740 w 392931"/>
              <a:gd name="connsiteY13" fmla="*/ 106532 h 390617"/>
              <a:gd name="connsiteX14" fmla="*/ 390618 w 392931"/>
              <a:gd name="connsiteY14" fmla="*/ 106532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931" h="390617">
                <a:moveTo>
                  <a:pt x="390618" y="106532"/>
                </a:moveTo>
                <a:cubicBezTo>
                  <a:pt x="387659" y="99134"/>
                  <a:pt x="376705" y="73803"/>
                  <a:pt x="363985" y="62143"/>
                </a:cubicBezTo>
                <a:cubicBezTo>
                  <a:pt x="300734" y="4163"/>
                  <a:pt x="297875" y="11175"/>
                  <a:pt x="230820" y="0"/>
                </a:cubicBezTo>
                <a:cubicBezTo>
                  <a:pt x="195309" y="2959"/>
                  <a:pt x="158093" y="-2391"/>
                  <a:pt x="124288" y="8877"/>
                </a:cubicBezTo>
                <a:cubicBezTo>
                  <a:pt x="102362" y="16186"/>
                  <a:pt x="87365" y="36923"/>
                  <a:pt x="71022" y="53266"/>
                </a:cubicBezTo>
                <a:cubicBezTo>
                  <a:pt x="57624" y="66664"/>
                  <a:pt x="46022" y="81888"/>
                  <a:pt x="35511" y="97654"/>
                </a:cubicBezTo>
                <a:cubicBezTo>
                  <a:pt x="23073" y="116311"/>
                  <a:pt x="7687" y="158336"/>
                  <a:pt x="0" y="177553"/>
                </a:cubicBezTo>
                <a:cubicBezTo>
                  <a:pt x="9575" y="206279"/>
                  <a:pt x="30578" y="281843"/>
                  <a:pt x="53266" y="310718"/>
                </a:cubicBezTo>
                <a:cubicBezTo>
                  <a:pt x="73951" y="337044"/>
                  <a:pt x="91808" y="373619"/>
                  <a:pt x="124288" y="381739"/>
                </a:cubicBezTo>
                <a:lnTo>
                  <a:pt x="159799" y="390617"/>
                </a:lnTo>
                <a:cubicBezTo>
                  <a:pt x="216024" y="384699"/>
                  <a:pt x="273626" y="386574"/>
                  <a:pt x="328474" y="372862"/>
                </a:cubicBezTo>
                <a:cubicBezTo>
                  <a:pt x="337553" y="370592"/>
                  <a:pt x="333480" y="354748"/>
                  <a:pt x="337352" y="346229"/>
                </a:cubicBezTo>
                <a:cubicBezTo>
                  <a:pt x="348305" y="322133"/>
                  <a:pt x="372863" y="275207"/>
                  <a:pt x="372863" y="275207"/>
                </a:cubicBezTo>
                <a:cubicBezTo>
                  <a:pt x="391303" y="201446"/>
                  <a:pt x="402528" y="189684"/>
                  <a:pt x="381740" y="106532"/>
                </a:cubicBezTo>
                <a:cubicBezTo>
                  <a:pt x="380135" y="100113"/>
                  <a:pt x="393577" y="113930"/>
                  <a:pt x="390618" y="106532"/>
                </a:cubicBezTo>
                <a:close/>
              </a:path>
            </a:pathLst>
          </a:custGeom>
          <a:noFill/>
          <a:ln w="158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26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042" y="586856"/>
            <a:ext cx="2401025" cy="3387497"/>
          </a:xfrm>
        </p:spPr>
        <p:txBody>
          <a:bodyPr anchor="b">
            <a:normAutofit/>
          </a:bodyPr>
          <a:lstStyle/>
          <a:p>
            <a:pPr algn="r"/>
            <a:r>
              <a:rPr lang="ka-GE" sz="3500" dirty="0">
                <a:solidFill>
                  <a:srgbClr val="FFFFFF"/>
                </a:solidFill>
                <a:latin typeface="Calibri" panose="020F0502020204030204" pitchFamily="34" charset="0"/>
                <a:cs typeface="Calibri" panose="020F0502020204030204" pitchFamily="34" charset="0"/>
              </a:rPr>
              <a:t>დასკვნა და </a:t>
            </a:r>
            <a:br>
              <a:rPr lang="ka-GE" sz="3500" dirty="0">
                <a:solidFill>
                  <a:srgbClr val="FFFFFF"/>
                </a:solidFill>
                <a:latin typeface="Calibri" panose="020F0502020204030204" pitchFamily="34" charset="0"/>
                <a:cs typeface="Calibri" panose="020F0502020204030204" pitchFamily="34" charset="0"/>
              </a:rPr>
            </a:br>
            <a:r>
              <a:rPr lang="ka-GE" sz="3500" dirty="0">
                <a:solidFill>
                  <a:srgbClr val="FFFFFF"/>
                </a:solidFill>
                <a:latin typeface="Calibri" panose="020F0502020204030204" pitchFamily="34" charset="0"/>
                <a:cs typeface="Calibri" panose="020F0502020204030204" pitchFamily="34" charset="0"/>
              </a:rPr>
              <a:t>კითხვა-პასუხი</a:t>
            </a:r>
          </a:p>
        </p:txBody>
      </p:sp>
      <p:sp>
        <p:nvSpPr>
          <p:cNvPr id="3" name="Content Placeholder 2"/>
          <p:cNvSpPr>
            <a:spLocks noGrp="1"/>
          </p:cNvSpPr>
          <p:nvPr>
            <p:ph idx="1"/>
          </p:nvPr>
        </p:nvSpPr>
        <p:spPr>
          <a:xfrm>
            <a:off x="4275067" y="3974353"/>
            <a:ext cx="7916933" cy="1231655"/>
          </a:xfrm>
        </p:spPr>
        <p:txBody>
          <a:bodyPr anchor="ctr">
            <a:normAutofit/>
          </a:bodyPr>
          <a:lstStyle/>
          <a:p>
            <a:r>
              <a:rPr lang="ka-GE" sz="2400" dirty="0">
                <a:latin typeface="Calibri" panose="020F0502020204030204" pitchFamily="34" charset="0"/>
                <a:cs typeface="Calibri" panose="020F0502020204030204" pitchFamily="34" charset="0"/>
              </a:rPr>
              <a:t>კვლევის პროცესის ძირითადი ელემენტების შეჯამება.</a:t>
            </a:r>
          </a:p>
          <a:p>
            <a:r>
              <a:rPr lang="ka-GE" sz="2400" dirty="0">
                <a:latin typeface="Calibri" panose="020F0502020204030204" pitchFamily="34" charset="0"/>
                <a:cs typeface="Calibri" panose="020F0502020204030204" pitchFamily="34" charset="0"/>
              </a:rPr>
              <a:t>სტუდენტებთან ინტერაქტიული დისკუსია და კითხვები.</a:t>
            </a:r>
          </a:p>
        </p:txBody>
      </p:sp>
      <p:pic>
        <p:nvPicPr>
          <p:cNvPr id="4" name="Picture 2" descr="BTU • ბიზნესისა და ტექნოლოგიების უნივერსიტეტი | Tbilisi">
            <a:extLst>
              <a:ext uri="{FF2B5EF4-FFF2-40B4-BE49-F238E27FC236}">
                <a16:creationId xmlns:a16="http://schemas.microsoft.com/office/drawing/2014/main" id="{29E55A58-4C48-276F-6FEC-17736EE844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00770" y="36682"/>
            <a:ext cx="3065526" cy="3065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rezoshatakishvili.files.wordpress.com/2010/08/davit-guramishvili-2.jpg">
            <a:extLst>
              <a:ext uri="{FF2B5EF4-FFF2-40B4-BE49-F238E27FC236}">
                <a16:creationId xmlns:a16="http://schemas.microsoft.com/office/drawing/2014/main" id="{39D25C32-F9F2-A3CF-1A19-568EAD4B1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136377" cy="645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600" dirty="0">
                <a:solidFill>
                  <a:schemeClr val="bg1"/>
                </a:solidFill>
                <a:latin typeface="Calibri" panose="020F0502020204030204" pitchFamily="34" charset="0"/>
                <a:cs typeface="Calibri" panose="020F0502020204030204" pitchFamily="34" charset="0"/>
              </a:rPr>
              <a:t>სასწავლო მასალები</a:t>
            </a:r>
            <a:endParaRPr lang="en-US" altLang="en-US" sz="3600" dirty="0">
              <a:solidFill>
                <a:schemeClr val="bg1"/>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AF24A63B-E3BA-F32D-1E7E-68288A125DAE}"/>
              </a:ext>
            </a:extLst>
          </p:cNvPr>
          <p:cNvSpPr txBox="1">
            <a:spLocks/>
          </p:cNvSpPr>
          <p:nvPr/>
        </p:nvSpPr>
        <p:spPr>
          <a:xfrm>
            <a:off x="646959" y="723740"/>
            <a:ext cx="11364527"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alibri" panose="020F0502020204030204" pitchFamily="34" charset="0"/>
                <a:cs typeface="Calibri" panose="020F0502020204030204" pitchFamily="34" charset="0"/>
              </a:rPr>
              <a:t>BTU CLASSROOM</a:t>
            </a:r>
            <a:endParaRPr lang="ka-GE" sz="32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157F857-AB77-E185-B982-3F4602BC2BC7}"/>
              </a:ext>
            </a:extLst>
          </p:cNvPr>
          <p:cNvSpPr txBox="1"/>
          <p:nvPr/>
        </p:nvSpPr>
        <p:spPr>
          <a:xfrm>
            <a:off x="646960" y="1344434"/>
            <a:ext cx="10898080" cy="769441"/>
          </a:xfrm>
          <a:prstGeom prst="rect">
            <a:avLst/>
          </a:prstGeom>
          <a:noFill/>
        </p:spPr>
        <p:txBody>
          <a:bodyPr wrap="square">
            <a:spAutoFit/>
          </a:bodyPr>
          <a:lstStyle/>
          <a:p>
            <a:r>
              <a:rPr lang="ka-GE" sz="2200" dirty="0">
                <a:latin typeface="Calibri" panose="020F0502020204030204" pitchFamily="34" charset="0"/>
                <a:cs typeface="Calibri" panose="020F0502020204030204" pitchFamily="34" charset="0"/>
              </a:rPr>
              <a:t>სასწავლო მასალები </a:t>
            </a:r>
            <a:r>
              <a:rPr lang="ka-GE" sz="2200" dirty="0" err="1">
                <a:latin typeface="Calibri" panose="020F0502020204030204" pitchFamily="34" charset="0"/>
                <a:cs typeface="Calibri" panose="020F0502020204030204" pitchFamily="34" charset="0"/>
              </a:rPr>
              <a:t>აიტვირთება</a:t>
            </a:r>
            <a:r>
              <a:rPr lang="ka-GE" sz="2200"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BTU CLASSROOM-</a:t>
            </a:r>
            <a:r>
              <a:rPr lang="ka-GE" sz="2200" dirty="0">
                <a:latin typeface="Calibri" panose="020F0502020204030204" pitchFamily="34" charset="0"/>
                <a:cs typeface="Calibri" panose="020F0502020204030204" pitchFamily="34" charset="0"/>
              </a:rPr>
              <a:t>ის პლატფორმაზე ყოველკვირეულად.</a:t>
            </a:r>
            <a:endParaRPr lang="en-US" sz="2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E8980F9-78DA-FF95-2C5A-1B3FFD970011}"/>
              </a:ext>
            </a:extLst>
          </p:cNvPr>
          <p:cNvSpPr txBox="1"/>
          <p:nvPr/>
        </p:nvSpPr>
        <p:spPr>
          <a:xfrm>
            <a:off x="646958" y="2415596"/>
            <a:ext cx="11186975" cy="3477875"/>
          </a:xfrm>
          <a:prstGeom prst="rect">
            <a:avLst/>
          </a:prstGeom>
          <a:noFill/>
        </p:spPr>
        <p:txBody>
          <a:bodyPr wrap="square">
            <a:spAutoFit/>
          </a:bodyPr>
          <a:lstStyle/>
          <a:p>
            <a:pPr marL="342900" indent="-342900">
              <a:buAutoNum type="arabicPeriod"/>
            </a:pPr>
            <a:r>
              <a:rPr lang="ka-GE" sz="2000" dirty="0">
                <a:latin typeface="Calibri" panose="020F0502020204030204" pitchFamily="34" charset="0"/>
                <a:cs typeface="Calibri" panose="020F0502020204030204" pitchFamily="34" charset="0"/>
              </a:rPr>
              <a:t>სასწავლო კურსისთვის მომზადებული პრეზენტაციები;</a:t>
            </a:r>
          </a:p>
          <a:p>
            <a:pPr marL="342900" indent="-342900">
              <a:buAutoNum type="arabicPeriod"/>
            </a:pPr>
            <a:endParaRPr lang="ka-GE" sz="2000" dirty="0">
              <a:latin typeface="Calibri" panose="020F0502020204030204" pitchFamily="34" charset="0"/>
              <a:cs typeface="Calibri" panose="020F0502020204030204" pitchFamily="34" charset="0"/>
            </a:endParaRPr>
          </a:p>
          <a:p>
            <a:pPr marL="342900" indent="-342900">
              <a:buAutoNum type="arabicPeriod"/>
            </a:pPr>
            <a:r>
              <a:rPr lang="ka-GE" sz="2000" dirty="0">
                <a:latin typeface="Calibri" panose="020F0502020204030204" pitchFamily="34" charset="0"/>
                <a:cs typeface="Calibri" panose="020F0502020204030204" pitchFamily="34" charset="0"/>
              </a:rPr>
              <a:t>ლიტერატურა: </a:t>
            </a:r>
          </a:p>
          <a:p>
            <a:pPr marL="342900" indent="-342900">
              <a:buAutoNum type="arabicPeriod"/>
            </a:pPr>
            <a:endParaRPr lang="ka-GE" sz="2000" dirty="0"/>
          </a:p>
          <a:p>
            <a:r>
              <a:rPr lang="ka-GE" sz="2000" dirty="0"/>
              <a:t>	</a:t>
            </a:r>
            <a:r>
              <a:rPr lang="en-US" sz="2000" dirty="0"/>
              <a:t>1. Research methods in human-computer interaction. Lazar, Jonathan, </a:t>
            </a:r>
            <a:r>
              <a:rPr lang="en-US" sz="2000" dirty="0" err="1"/>
              <a:t>Jinjuan</a:t>
            </a:r>
            <a:r>
              <a:rPr lang="en-US" sz="2000" dirty="0"/>
              <a:t> Heidi Feng, and </a:t>
            </a:r>
            <a:r>
              <a:rPr lang="ka-GE" sz="2000" dirty="0"/>
              <a:t>	</a:t>
            </a:r>
            <a:r>
              <a:rPr lang="en-US" sz="2000" dirty="0"/>
              <a:t>Harry </a:t>
            </a:r>
            <a:r>
              <a:rPr lang="en-US" sz="2000" dirty="0" err="1"/>
              <a:t>Hochheiser</a:t>
            </a:r>
            <a:r>
              <a:rPr lang="en-US" sz="2000" dirty="0"/>
              <a:t>. Morgan Kaufmann, 2017.</a:t>
            </a:r>
            <a:endParaRPr lang="ka-GE" sz="2000" dirty="0"/>
          </a:p>
          <a:p>
            <a:r>
              <a:rPr lang="ka-GE" sz="2000" dirty="0"/>
              <a:t>	</a:t>
            </a:r>
            <a:r>
              <a:rPr lang="en-US" sz="2000" dirty="0"/>
              <a:t>2. Writing for computer science. Zobel, Justin. Vol. 8. New York NY: Springer, 2004. </a:t>
            </a:r>
            <a:endParaRPr lang="ka-GE" sz="2000" dirty="0"/>
          </a:p>
          <a:p>
            <a:r>
              <a:rPr lang="ka-GE" sz="2000" dirty="0"/>
              <a:t>	</a:t>
            </a:r>
            <a:r>
              <a:rPr lang="en-US" sz="2000" dirty="0"/>
              <a:t>3. Research methods for information systems. King, Ronald S. Mercury Learning and </a:t>
            </a:r>
            <a:r>
              <a:rPr lang="ka-GE" sz="2000" dirty="0"/>
              <a:t>	</a:t>
            </a:r>
            <a:r>
              <a:rPr lang="en-US" sz="2000" dirty="0"/>
              <a:t>Information, 2013. </a:t>
            </a:r>
            <a:endParaRPr lang="ka-GE" sz="2000" dirty="0"/>
          </a:p>
          <a:p>
            <a:r>
              <a:rPr lang="ka-GE" sz="2000" dirty="0"/>
              <a:t>	</a:t>
            </a:r>
            <a:r>
              <a:rPr lang="en-US" sz="2000" dirty="0"/>
              <a:t>4. Essential communication strategies: For scientists, engineers, and technology </a:t>
            </a:r>
            <a:r>
              <a:rPr lang="ka-GE" sz="2000" dirty="0"/>
              <a:t>	</a:t>
            </a:r>
            <a:r>
              <a:rPr lang="en-US" sz="2000" dirty="0"/>
              <a:t>professionals. Hirsch, Herbert. John Wiley &amp; Sons, 2004.</a:t>
            </a:r>
            <a:endParaRPr lang="ka-GE" sz="2000" dirty="0"/>
          </a:p>
        </p:txBody>
      </p:sp>
    </p:spTree>
    <p:extLst>
      <p:ext uri="{BB962C8B-B14F-4D97-AF65-F5344CB8AC3E}">
        <p14:creationId xmlns:p14="http://schemas.microsoft.com/office/powerpoint/2010/main" val="2157819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600" dirty="0">
                <a:solidFill>
                  <a:schemeClr val="bg1"/>
                </a:solidFill>
                <a:latin typeface="Calibri" panose="020F0502020204030204" pitchFamily="34" charset="0"/>
                <a:cs typeface="Calibri" panose="020F0502020204030204" pitchFamily="34" charset="0"/>
              </a:rPr>
              <a:t>შუალედური და დასკვნითი გამოცდა</a:t>
            </a:r>
            <a:endParaRPr lang="en-US" altLang="en-US" sz="3600" dirty="0">
              <a:solidFill>
                <a:schemeClr val="bg1"/>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AF24A63B-E3BA-F32D-1E7E-68288A125DAE}"/>
              </a:ext>
            </a:extLst>
          </p:cNvPr>
          <p:cNvSpPr txBox="1">
            <a:spLocks/>
          </p:cNvSpPr>
          <p:nvPr/>
        </p:nvSpPr>
        <p:spPr>
          <a:xfrm>
            <a:off x="646959" y="515875"/>
            <a:ext cx="11364527"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შუალედური</a:t>
            </a:r>
          </a:p>
        </p:txBody>
      </p:sp>
      <p:sp>
        <p:nvSpPr>
          <p:cNvPr id="6" name="TextBox 5">
            <a:extLst>
              <a:ext uri="{FF2B5EF4-FFF2-40B4-BE49-F238E27FC236}">
                <a16:creationId xmlns:a16="http://schemas.microsoft.com/office/drawing/2014/main" id="{F157F857-AB77-E185-B982-3F4602BC2BC7}"/>
              </a:ext>
            </a:extLst>
          </p:cNvPr>
          <p:cNvSpPr txBox="1"/>
          <p:nvPr/>
        </p:nvSpPr>
        <p:spPr>
          <a:xfrm>
            <a:off x="646961" y="976709"/>
            <a:ext cx="10898080" cy="1107996"/>
          </a:xfrm>
          <a:prstGeom prst="rect">
            <a:avLst/>
          </a:prstGeom>
          <a:noFill/>
        </p:spPr>
        <p:txBody>
          <a:bodyPr wrap="square">
            <a:spAutoFit/>
          </a:bodyPr>
          <a:lstStyle/>
          <a:p>
            <a:r>
              <a:rPr lang="ka-GE" sz="2200" dirty="0">
                <a:latin typeface="Calibri" panose="020F0502020204030204" pitchFamily="34" charset="0"/>
                <a:cs typeface="Calibri" panose="020F0502020204030204" pitchFamily="34" charset="0"/>
              </a:rPr>
              <a:t>შუალედური გამოცდა განსაზღვრულია აკადემიური კალენდრის სწავლების </a:t>
            </a:r>
            <a:r>
              <a:rPr lang="ka-GE" sz="2200" b="1" dirty="0">
                <a:latin typeface="Calibri" panose="020F0502020204030204" pitchFamily="34" charset="0"/>
                <a:cs typeface="Calibri" panose="020F0502020204030204" pitchFamily="34" charset="0"/>
              </a:rPr>
              <a:t>მე-8 კვირას</a:t>
            </a:r>
            <a:r>
              <a:rPr lang="ka-GE" sz="2200" dirty="0">
                <a:latin typeface="Calibri" panose="020F0502020204030204" pitchFamily="34" charset="0"/>
                <a:cs typeface="Calibri" panose="020F0502020204030204" pitchFamily="34" charset="0"/>
              </a:rPr>
              <a:t>. შუალედური გამოცდის ტესტები იგზავნება ადმინისტრაციაში. შუალედურ გამოცდას ატარებს ადმინისტრაცია.</a:t>
            </a:r>
            <a:endParaRPr lang="en-US" sz="2200" dirty="0">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32D467EB-8ACA-FF94-9013-BE090E5AC66E}"/>
              </a:ext>
            </a:extLst>
          </p:cNvPr>
          <p:cNvSpPr txBox="1">
            <a:spLocks/>
          </p:cNvSpPr>
          <p:nvPr/>
        </p:nvSpPr>
        <p:spPr>
          <a:xfrm>
            <a:off x="561616" y="2145304"/>
            <a:ext cx="11364527"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დასკვნითი გამოცდა</a:t>
            </a:r>
          </a:p>
        </p:txBody>
      </p:sp>
      <p:sp>
        <p:nvSpPr>
          <p:cNvPr id="8" name="TextBox 7">
            <a:extLst>
              <a:ext uri="{FF2B5EF4-FFF2-40B4-BE49-F238E27FC236}">
                <a16:creationId xmlns:a16="http://schemas.microsoft.com/office/drawing/2014/main" id="{B8C5EC2B-AB52-8B4F-70A1-B63B875A6743}"/>
              </a:ext>
            </a:extLst>
          </p:cNvPr>
          <p:cNvSpPr txBox="1"/>
          <p:nvPr/>
        </p:nvSpPr>
        <p:spPr>
          <a:xfrm>
            <a:off x="561615" y="2658072"/>
            <a:ext cx="10898080" cy="1107996"/>
          </a:xfrm>
          <a:prstGeom prst="rect">
            <a:avLst/>
          </a:prstGeom>
          <a:noFill/>
        </p:spPr>
        <p:txBody>
          <a:bodyPr wrap="square">
            <a:spAutoFit/>
          </a:bodyPr>
          <a:lstStyle/>
          <a:p>
            <a:r>
              <a:rPr lang="ka-GE" sz="2200" dirty="0">
                <a:latin typeface="Calibri" panose="020F0502020204030204" pitchFamily="34" charset="0"/>
                <a:cs typeface="Calibri" panose="020F0502020204030204" pitchFamily="34" charset="0"/>
              </a:rPr>
              <a:t>დასკვნითი გამოცდა განსაზღვრულია აკადემიური კალენდრის სწავლების </a:t>
            </a:r>
            <a:r>
              <a:rPr lang="ka-GE" sz="2200" b="1" dirty="0">
                <a:latin typeface="Calibri" panose="020F0502020204030204" pitchFamily="34" charset="0"/>
                <a:cs typeface="Calibri" panose="020F0502020204030204" pitchFamily="34" charset="0"/>
              </a:rPr>
              <a:t>მე-17 კვირას</a:t>
            </a:r>
            <a:r>
              <a:rPr lang="ka-GE" sz="2200" dirty="0">
                <a:latin typeface="Calibri" panose="020F0502020204030204" pitchFamily="34" charset="0"/>
                <a:cs typeface="Calibri" panose="020F0502020204030204" pitchFamily="34" charset="0"/>
              </a:rPr>
              <a:t>. დასკვნითი გამოცდის ტესტები იგზავნება ადმინისტრაციაში. გამოცდას ატარებს ადმინისტრაცია.</a:t>
            </a:r>
            <a:endParaRPr lang="en-US" sz="2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F1BFE38E-564F-8A58-43D2-8CD73A9E8F78}"/>
              </a:ext>
            </a:extLst>
          </p:cNvPr>
          <p:cNvSpPr txBox="1"/>
          <p:nvPr/>
        </p:nvSpPr>
        <p:spPr>
          <a:xfrm>
            <a:off x="561612" y="4228126"/>
            <a:ext cx="11364531" cy="2123658"/>
          </a:xfrm>
          <a:prstGeom prst="rect">
            <a:avLst/>
          </a:prstGeom>
          <a:noFill/>
        </p:spPr>
        <p:txBody>
          <a:bodyPr wrap="square">
            <a:spAutoFit/>
          </a:bodyPr>
          <a:lstStyle/>
          <a:p>
            <a:r>
              <a:rPr lang="ka-GE" sz="2200" dirty="0">
                <a:latin typeface="Calibri" panose="020F0502020204030204" pitchFamily="34" charset="0"/>
                <a:cs typeface="Calibri" panose="020F0502020204030204" pitchFamily="34" charset="0"/>
              </a:rPr>
              <a:t>შუალედური და დასკვნითი გამოცდების თარიღი წინასწარ განსაზღვრული და მკაცრად რეგულირებულია ბიზნესისა და ტექნოლოგიების უნივერსიტეტის აკადემიური კალენდრით და ვადების გადაწევა არ ხდება. გაცდენილი გამოცდის აღდგენა ხდება მხოლოდ ადმინისტრაციის ნებართვის შემდეგ, სტუდენტის მიერ ადმინისტრაციაში წარმოდგენილი განცხადების და ცნობის საფუძველზე.</a:t>
            </a:r>
          </a:p>
          <a:p>
            <a:r>
              <a:rPr lang="ka-GE" sz="2200" dirty="0">
                <a:latin typeface="Calibri" panose="020F0502020204030204" pitchFamily="34" charset="0"/>
                <a:cs typeface="Calibri" panose="020F0502020204030204" pitchFamily="34" charset="0"/>
              </a:rPr>
              <a:t>სემესტრული შეფასებები აღდგენას არ ექვემდებარება. </a:t>
            </a:r>
            <a:endParaRPr lang="en-US" sz="22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E28F48AC-2270-C76A-1DCC-2C60E019938C}"/>
              </a:ext>
            </a:extLst>
          </p:cNvPr>
          <p:cNvSpPr txBox="1">
            <a:spLocks/>
          </p:cNvSpPr>
          <p:nvPr/>
        </p:nvSpPr>
        <p:spPr>
          <a:xfrm>
            <a:off x="561614" y="3803415"/>
            <a:ext cx="11364527"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აღდგენა</a:t>
            </a:r>
          </a:p>
        </p:txBody>
      </p:sp>
    </p:spTree>
    <p:extLst>
      <p:ext uri="{BB962C8B-B14F-4D97-AF65-F5344CB8AC3E}">
        <p14:creationId xmlns:p14="http://schemas.microsoft.com/office/powerpoint/2010/main" val="1663270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altLang="en-US" sz="3600" dirty="0">
                <a:solidFill>
                  <a:schemeClr val="bg1"/>
                </a:solidFill>
                <a:latin typeface="Calibri" panose="020F0502020204030204" pitchFamily="34" charset="0"/>
                <a:cs typeface="Calibri" panose="020F0502020204030204" pitchFamily="34" charset="0"/>
              </a:rPr>
              <a:t>საბიბლიოთეკო სერვისი და კვლევების ცენტრი</a:t>
            </a:r>
            <a:endParaRPr lang="en-US" altLang="en-US" sz="3600" dirty="0">
              <a:solidFill>
                <a:schemeClr val="bg1"/>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AF24A63B-E3BA-F32D-1E7E-68288A125DAE}"/>
              </a:ext>
            </a:extLst>
          </p:cNvPr>
          <p:cNvSpPr txBox="1">
            <a:spLocks/>
          </p:cNvSpPr>
          <p:nvPr/>
        </p:nvSpPr>
        <p:spPr>
          <a:xfrm>
            <a:off x="646959" y="515875"/>
            <a:ext cx="11364527"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საბიბლიოთეკო სერვისი</a:t>
            </a:r>
          </a:p>
        </p:txBody>
      </p:sp>
      <p:sp>
        <p:nvSpPr>
          <p:cNvPr id="6" name="TextBox 5">
            <a:extLst>
              <a:ext uri="{FF2B5EF4-FFF2-40B4-BE49-F238E27FC236}">
                <a16:creationId xmlns:a16="http://schemas.microsoft.com/office/drawing/2014/main" id="{F157F857-AB77-E185-B982-3F4602BC2BC7}"/>
              </a:ext>
            </a:extLst>
          </p:cNvPr>
          <p:cNvSpPr txBox="1"/>
          <p:nvPr/>
        </p:nvSpPr>
        <p:spPr>
          <a:xfrm>
            <a:off x="646961" y="976709"/>
            <a:ext cx="10898080" cy="1938992"/>
          </a:xfrm>
          <a:prstGeom prst="rect">
            <a:avLst/>
          </a:prstGeom>
          <a:noFill/>
        </p:spPr>
        <p:txBody>
          <a:bodyPr wrap="square">
            <a:spAutoFit/>
          </a:bodyPr>
          <a:lstStyle/>
          <a:p>
            <a:pPr marL="342900" indent="-342900">
              <a:buFont typeface="Wingdings" panose="05000000000000000000" pitchFamily="2" charset="2"/>
              <a:buChar char="ü"/>
            </a:pPr>
            <a:r>
              <a:rPr lang="ka-GE" sz="2000" dirty="0">
                <a:latin typeface="Calibri" panose="020F0502020204030204" pitchFamily="34" charset="0"/>
                <a:cs typeface="Calibri" panose="020F0502020204030204" pitchFamily="34" charset="0"/>
              </a:rPr>
              <a:t>ახორციელებს </a:t>
            </a:r>
            <a:r>
              <a:rPr lang="ka-GE" sz="2000" dirty="0" err="1">
                <a:latin typeface="Calibri" panose="020F0502020204030204" pitchFamily="34" charset="0"/>
                <a:cs typeface="Calibri" panose="020F0502020204030204" pitchFamily="34" charset="0"/>
              </a:rPr>
              <a:t>სილაბუსში</a:t>
            </a:r>
            <a:r>
              <a:rPr lang="ka-GE" sz="2000" dirty="0">
                <a:latin typeface="Calibri" panose="020F0502020204030204" pitchFamily="34" charset="0"/>
                <a:cs typeface="Calibri" panose="020F0502020204030204" pitchFamily="34" charset="0"/>
              </a:rPr>
              <a:t> შეტანილი სახელმძღვანელოების შესყიდვას;</a:t>
            </a:r>
          </a:p>
          <a:p>
            <a:pPr marL="342900" indent="-342900">
              <a:buFont typeface="Wingdings" panose="05000000000000000000" pitchFamily="2" charset="2"/>
              <a:buChar char="ü"/>
            </a:pPr>
            <a:r>
              <a:rPr lang="ka-GE" sz="2000" dirty="0">
                <a:latin typeface="Calibri" panose="020F0502020204030204" pitchFamily="34" charset="0"/>
                <a:cs typeface="Calibri" panose="020F0502020204030204" pitchFamily="34" charset="0"/>
              </a:rPr>
              <a:t>კურირებს </a:t>
            </a:r>
            <a:r>
              <a:rPr lang="ka-GE" sz="2000" dirty="0" err="1">
                <a:latin typeface="Calibri" panose="020F0502020204030204" pitchFamily="34" charset="0"/>
                <a:cs typeface="Calibri" panose="020F0502020204030204" pitchFamily="34" charset="0"/>
              </a:rPr>
              <a:t>ანტიპლაგიატის</a:t>
            </a:r>
            <a:r>
              <a:rPr lang="ka-GE" sz="2000" dirty="0">
                <a:latin typeface="Calibri" panose="020F0502020204030204" pitchFamily="34" charset="0"/>
                <a:cs typeface="Calibri" panose="020F0502020204030204" pitchFamily="34" charset="0"/>
              </a:rPr>
              <a:t> პროგრამას;</a:t>
            </a:r>
          </a:p>
          <a:p>
            <a:pPr marL="342900" indent="-342900">
              <a:buFont typeface="Wingdings" panose="05000000000000000000" pitchFamily="2" charset="2"/>
              <a:buChar char="ü"/>
            </a:pPr>
            <a:r>
              <a:rPr lang="ka-GE" sz="2000" dirty="0">
                <a:latin typeface="Calibri" panose="020F0502020204030204" pitchFamily="34" charset="0"/>
                <a:cs typeface="Calibri" panose="020F0502020204030204" pitchFamily="34" charset="0"/>
              </a:rPr>
              <a:t>ატარებს ტრენინგებს აკადემიური და მოწვეული პერსონალისათვის და სტუდენტებისათვის;</a:t>
            </a:r>
          </a:p>
          <a:p>
            <a:pPr marL="342900" indent="-342900">
              <a:buFont typeface="Wingdings" panose="05000000000000000000" pitchFamily="2" charset="2"/>
              <a:buChar char="ü"/>
            </a:pPr>
            <a:r>
              <a:rPr lang="ka-GE" sz="2000" dirty="0">
                <a:latin typeface="Calibri" panose="020F0502020204030204" pitchFamily="34" charset="0"/>
                <a:cs typeface="Calibri" panose="020F0502020204030204" pitchFamily="34" charset="0"/>
              </a:rPr>
              <a:t>ახორციელებს საბიბლიოთეკო სერვისს;</a:t>
            </a:r>
          </a:p>
          <a:p>
            <a:pPr marL="342900" indent="-342900">
              <a:buFont typeface="Wingdings" panose="05000000000000000000" pitchFamily="2" charset="2"/>
              <a:buChar char="ü"/>
            </a:pPr>
            <a:r>
              <a:rPr lang="ka-GE" sz="2000" dirty="0">
                <a:latin typeface="Calibri" panose="020F0502020204030204" pitchFamily="34" charset="0"/>
                <a:cs typeface="Calibri" panose="020F0502020204030204" pitchFamily="34" charset="0"/>
              </a:rPr>
              <a:t>მართავს ციფრულ ფონდს;</a:t>
            </a:r>
          </a:p>
        </p:txBody>
      </p:sp>
      <p:sp>
        <p:nvSpPr>
          <p:cNvPr id="7" name="Title 1">
            <a:extLst>
              <a:ext uri="{FF2B5EF4-FFF2-40B4-BE49-F238E27FC236}">
                <a16:creationId xmlns:a16="http://schemas.microsoft.com/office/drawing/2014/main" id="{32D467EB-8ACA-FF94-9013-BE090E5AC66E}"/>
              </a:ext>
            </a:extLst>
          </p:cNvPr>
          <p:cNvSpPr txBox="1">
            <a:spLocks/>
          </p:cNvSpPr>
          <p:nvPr/>
        </p:nvSpPr>
        <p:spPr>
          <a:xfrm>
            <a:off x="561616" y="3060509"/>
            <a:ext cx="11364527" cy="90013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a-GE" sz="3200" b="1" dirty="0">
                <a:latin typeface="Calibri" panose="020F0502020204030204" pitchFamily="34" charset="0"/>
                <a:cs typeface="Calibri" panose="020F0502020204030204" pitchFamily="34" charset="0"/>
              </a:rPr>
              <a:t>კვლევითი ცენტრი</a:t>
            </a:r>
          </a:p>
        </p:txBody>
      </p:sp>
      <p:sp>
        <p:nvSpPr>
          <p:cNvPr id="8" name="TextBox 7">
            <a:extLst>
              <a:ext uri="{FF2B5EF4-FFF2-40B4-BE49-F238E27FC236}">
                <a16:creationId xmlns:a16="http://schemas.microsoft.com/office/drawing/2014/main" id="{B8C5EC2B-AB52-8B4F-70A1-B63B875A6743}"/>
              </a:ext>
            </a:extLst>
          </p:cNvPr>
          <p:cNvSpPr txBox="1"/>
          <p:nvPr/>
        </p:nvSpPr>
        <p:spPr>
          <a:xfrm>
            <a:off x="561616" y="3624685"/>
            <a:ext cx="11630384" cy="2554545"/>
          </a:xfrm>
          <a:prstGeom prst="rect">
            <a:avLst/>
          </a:prstGeom>
          <a:noFill/>
        </p:spPr>
        <p:txBody>
          <a:bodyPr wrap="square">
            <a:spAutoFit/>
          </a:bodyPr>
          <a:lstStyle/>
          <a:p>
            <a:pPr marL="285750" indent="-285750">
              <a:buFont typeface="Wingdings" panose="05000000000000000000" pitchFamily="2" charset="2"/>
              <a:buChar char="ü"/>
            </a:pPr>
            <a:r>
              <a:rPr lang="ka-GE" sz="2000" dirty="0" err="1">
                <a:latin typeface="Calibri" panose="020F0502020204030204" pitchFamily="34" charset="0"/>
                <a:cs typeface="Calibri" panose="020F0502020204030204" pitchFamily="34" charset="0"/>
              </a:rPr>
              <a:t>ბტუ</a:t>
            </a:r>
            <a:r>
              <a:rPr lang="ka-GE" sz="2000" dirty="0">
                <a:latin typeface="Calibri" panose="020F0502020204030204" pitchFamily="34" charset="0"/>
                <a:cs typeface="Calibri" panose="020F0502020204030204" pitchFamily="34" charset="0"/>
              </a:rPr>
              <a:t>-ს აკადემიური პერსონალის, მკვლევრებისა და სტუდენტების სამეცნიერო-კვლევითი პოტენციალის განვითარების </a:t>
            </a:r>
            <a:r>
              <a:rPr lang="ka-GE" sz="2000" dirty="0" err="1">
                <a:latin typeface="Calibri" panose="020F0502020204030204" pitchFamily="34" charset="0"/>
                <a:cs typeface="Calibri" panose="020F0502020204030204" pitchFamily="34" charset="0"/>
              </a:rPr>
              <a:t>შელშეწყობა</a:t>
            </a:r>
            <a:r>
              <a:rPr lang="ka-GE" sz="2000"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ü"/>
            </a:pPr>
            <a:r>
              <a:rPr lang="ka-GE" sz="2000" dirty="0">
                <a:latin typeface="Calibri" panose="020F0502020204030204" pitchFamily="34" charset="0"/>
                <a:cs typeface="Calibri" panose="020F0502020204030204" pitchFamily="34" charset="0"/>
              </a:rPr>
              <a:t>კვლევის დაფინანსების წყაროების მოძიება და დივერსიფიცირება;</a:t>
            </a:r>
          </a:p>
          <a:p>
            <a:pPr marL="285750" indent="-285750">
              <a:buFont typeface="Wingdings" panose="05000000000000000000" pitchFamily="2" charset="2"/>
              <a:buChar char="ü"/>
            </a:pPr>
            <a:r>
              <a:rPr lang="ka-GE" sz="2000" dirty="0">
                <a:latin typeface="Calibri" panose="020F0502020204030204" pitchFamily="34" charset="0"/>
                <a:cs typeface="Calibri" panose="020F0502020204030204" pitchFamily="34" charset="0"/>
              </a:rPr>
              <a:t>საგანმანათლებლო პროცესში სამეცნიერო კვლევების შედეგებისა და ახალი ცოდნის გამოყენების </a:t>
            </a:r>
            <a:r>
              <a:rPr lang="ka-GE" sz="2000" dirty="0" err="1">
                <a:latin typeface="Calibri" panose="020F0502020204030204" pitchFamily="34" charset="0"/>
                <a:cs typeface="Calibri" panose="020F0502020204030204" pitchFamily="34" charset="0"/>
              </a:rPr>
              <a:t>ხელშეყობა</a:t>
            </a:r>
            <a:r>
              <a:rPr lang="ka-GE" sz="2000"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ü"/>
            </a:pPr>
            <a:r>
              <a:rPr lang="ka-GE" sz="2000" dirty="0">
                <a:latin typeface="Calibri" panose="020F0502020204030204" pitchFamily="34" charset="0"/>
                <a:cs typeface="Calibri" panose="020F0502020204030204" pitchFamily="34" charset="0"/>
              </a:rPr>
              <a:t>კვლევის შედეგების გავრცელება და სამეცნიერო ღონისძიებების ორგანიზება;</a:t>
            </a:r>
          </a:p>
          <a:p>
            <a:pPr marL="285750" indent="-285750">
              <a:buFont typeface="Wingdings" panose="05000000000000000000" pitchFamily="2" charset="2"/>
              <a:buChar char="ü"/>
            </a:pPr>
            <a:r>
              <a:rPr lang="ka-GE" sz="2000" dirty="0">
                <a:latin typeface="Calibri" panose="020F0502020204030204" pitchFamily="34" charset="0"/>
                <a:cs typeface="Calibri" panose="020F0502020204030204" pitchFamily="34" charset="0"/>
              </a:rPr>
              <a:t>კვლევის შედეგების კომერციალიზაციის ხელშეწყობა;</a:t>
            </a:r>
          </a:p>
          <a:p>
            <a:pPr marL="285750" indent="-285750">
              <a:buFont typeface="Wingdings" panose="05000000000000000000" pitchFamily="2" charset="2"/>
              <a:buChar char="ü"/>
            </a:pPr>
            <a:r>
              <a:rPr lang="ka-GE" sz="2000" dirty="0">
                <a:latin typeface="Calibri" panose="020F0502020204030204" pitchFamily="34" charset="0"/>
                <a:cs typeface="Calibri" panose="020F0502020204030204" pitchFamily="34" charset="0"/>
              </a:rPr>
              <a:t>საერთაშორის თანამშრომლობის გაძლიერების ხელშეწყობა.</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4216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3600" dirty="0">
                <a:solidFill>
                  <a:schemeClr val="bg1"/>
                </a:solidFill>
                <a:latin typeface="Calibri" panose="020F0502020204030204" pitchFamily="34" charset="0"/>
                <a:cs typeface="Calibri" panose="020F0502020204030204" pitchFamily="34" charset="0"/>
              </a:rPr>
              <a:t>კურსის მიზანი</a:t>
            </a:r>
            <a:endParaRPr lang="en-US" altLang="en-US" sz="3600" dirty="0">
              <a:solidFill>
                <a:schemeClr val="bg1"/>
              </a:solidFill>
              <a:latin typeface="Calibri" panose="020F0502020204030204" pitchFamily="34" charset="0"/>
              <a:cs typeface="Calibri" panose="020F0502020204030204" pitchFamily="34" charset="0"/>
            </a:endParaRPr>
          </a:p>
        </p:txBody>
      </p:sp>
      <p:sp>
        <p:nvSpPr>
          <p:cNvPr id="2" name="Content Placeholder 2">
            <a:extLst>
              <a:ext uri="{FF2B5EF4-FFF2-40B4-BE49-F238E27FC236}">
                <a16:creationId xmlns:a16="http://schemas.microsoft.com/office/drawing/2014/main" id="{388F6C2C-340A-6F29-AEC7-A2063FEBE447}"/>
              </a:ext>
            </a:extLst>
          </p:cNvPr>
          <p:cNvSpPr>
            <a:spLocks noGrp="1"/>
          </p:cNvSpPr>
          <p:nvPr>
            <p:ph idx="1"/>
          </p:nvPr>
        </p:nvSpPr>
        <p:spPr>
          <a:xfrm>
            <a:off x="712977" y="1069578"/>
            <a:ext cx="10925843" cy="5144790"/>
          </a:xfrm>
        </p:spPr>
        <p:txBody>
          <a:bodyPr>
            <a:normAutofit/>
          </a:bodyPr>
          <a:lstStyle/>
          <a:p>
            <a:pPr>
              <a:buClr>
                <a:srgbClr val="1F23A9"/>
              </a:buClr>
              <a:buFont typeface="Wingdings" panose="05000000000000000000" pitchFamily="2" charset="2"/>
              <a:buChar char="ü"/>
            </a:pPr>
            <a:r>
              <a:rPr lang="ka-GE" sz="2400" dirty="0">
                <a:latin typeface="Calibri" panose="020F0502020204030204" pitchFamily="34" charset="0"/>
                <a:cs typeface="Calibri" panose="020F0502020204030204" pitchFamily="34" charset="0"/>
              </a:rPr>
              <a:t>სტუდენტს შეასწავლოს სამეცნიერო კვლევის მნიშვნელობა და კვლევითი დიზაინის კომპონენტები; გააცნოს </a:t>
            </a:r>
            <a:r>
              <a:rPr lang="ka-GE" sz="2400" dirty="0" err="1">
                <a:latin typeface="Calibri" panose="020F0502020204030204" pitchFamily="34" charset="0"/>
                <a:cs typeface="Calibri" panose="020F0502020204030204" pitchFamily="34" charset="0"/>
              </a:rPr>
              <a:t>კომპიუტრეულ</a:t>
            </a:r>
            <a:r>
              <a:rPr lang="ka-GE" sz="2400" dirty="0">
                <a:latin typeface="Calibri" panose="020F0502020204030204" pitchFamily="34" charset="0"/>
                <a:cs typeface="Calibri" panose="020F0502020204030204" pitchFamily="34" charset="0"/>
              </a:rPr>
              <a:t> მეცნიერებაში გამოყენებადი კვლევის მეთოდები (რაოდენობრივი, თვისობრივი, სიმულაციური, სხვ.); </a:t>
            </a:r>
          </a:p>
          <a:p>
            <a:pPr>
              <a:buClr>
                <a:srgbClr val="1F23A9"/>
              </a:buClr>
              <a:buFont typeface="Wingdings" panose="05000000000000000000" pitchFamily="2" charset="2"/>
              <a:buChar char="ü"/>
            </a:pPr>
            <a:endParaRPr lang="ka-GE" sz="2400" dirty="0">
              <a:latin typeface="Calibri" panose="020F0502020204030204" pitchFamily="34" charset="0"/>
              <a:cs typeface="Calibri" panose="020F0502020204030204" pitchFamily="34" charset="0"/>
            </a:endParaRPr>
          </a:p>
          <a:p>
            <a:pPr>
              <a:buClr>
                <a:srgbClr val="1F23A9"/>
              </a:buClr>
              <a:buFont typeface="Wingdings" panose="05000000000000000000" pitchFamily="2" charset="2"/>
              <a:buChar char="ü"/>
            </a:pPr>
            <a:r>
              <a:rPr lang="ka-GE" sz="2400" dirty="0">
                <a:latin typeface="Calibri" panose="020F0502020204030204" pitchFamily="34" charset="0"/>
                <a:cs typeface="Calibri" panose="020F0502020204030204" pitchFamily="34" charset="0"/>
              </a:rPr>
              <a:t>გამოუმუშაოს კვლევითი უნარები სამეცნიერო ლიტერატურის დამოუკიდებლად მოძიებისთვის და ლიტერატურის კრიტიკული ანალიზისთვის; განუვითაროს აკადემიური წერის ჩვევები და არგუმენტირებული მსჯელობის გადმოცემის უნარი; </a:t>
            </a:r>
          </a:p>
          <a:p>
            <a:pPr>
              <a:buClr>
                <a:srgbClr val="1F23A9"/>
              </a:buClr>
              <a:buFont typeface="Wingdings" panose="05000000000000000000" pitchFamily="2" charset="2"/>
              <a:buChar char="ü"/>
            </a:pPr>
            <a:endParaRPr lang="ka-GE" sz="2400" dirty="0">
              <a:latin typeface="Calibri" panose="020F0502020204030204" pitchFamily="34" charset="0"/>
              <a:cs typeface="Calibri" panose="020F0502020204030204" pitchFamily="34" charset="0"/>
            </a:endParaRPr>
          </a:p>
          <a:p>
            <a:pPr>
              <a:buClr>
                <a:srgbClr val="1F23A9"/>
              </a:buClr>
              <a:buFont typeface="Wingdings" panose="05000000000000000000" pitchFamily="2" charset="2"/>
              <a:buChar char="ü"/>
            </a:pPr>
            <a:r>
              <a:rPr lang="ka-GE" sz="2400" dirty="0">
                <a:latin typeface="Calibri" panose="020F0502020204030204" pitchFamily="34" charset="0"/>
                <a:cs typeface="Calibri" panose="020F0502020204030204" pitchFamily="34" charset="0"/>
              </a:rPr>
              <a:t>გააცნოს კვლევის ეთიკური პრინციპები და გამოუმუშაოს სამეცნიერო კვლევისთვის საჭირო საინფორმაციო სისტემებში მუშაობის უნარი</a:t>
            </a:r>
            <a:r>
              <a:rPr lang="en-US" sz="2400" dirty="0">
                <a:latin typeface="Calibri" panose="020F0502020204030204" pitchFamily="34" charset="0"/>
                <a:cs typeface="Calibri" panose="020F0502020204030204" pitchFamily="34" charset="0"/>
              </a:rPr>
              <a:t>.</a:t>
            </a:r>
            <a:endParaRPr lang="ka-GE"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47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893A97-214E-845C-98EE-7348F2B85257}"/>
              </a:ext>
            </a:extLst>
          </p:cNvPr>
          <p:cNvPicPr>
            <a:picLocks noChangeAspect="1"/>
          </p:cNvPicPr>
          <p:nvPr/>
        </p:nvPicPr>
        <p:blipFill>
          <a:blip r:embed="rId2"/>
          <a:stretch>
            <a:fillRect/>
          </a:stretch>
        </p:blipFill>
        <p:spPr>
          <a:xfrm>
            <a:off x="1524000" y="1"/>
            <a:ext cx="9144000" cy="4059331"/>
          </a:xfrm>
          <a:prstGeom prst="rect">
            <a:avLst/>
          </a:prstGeom>
        </p:spPr>
      </p:pic>
      <p:pic>
        <p:nvPicPr>
          <p:cNvPr id="7" name="Picture 6">
            <a:extLst>
              <a:ext uri="{FF2B5EF4-FFF2-40B4-BE49-F238E27FC236}">
                <a16:creationId xmlns:a16="http://schemas.microsoft.com/office/drawing/2014/main" id="{C0339290-86DC-B311-41D5-905181D298C9}"/>
              </a:ext>
            </a:extLst>
          </p:cNvPr>
          <p:cNvPicPr>
            <a:picLocks noChangeAspect="1"/>
          </p:cNvPicPr>
          <p:nvPr/>
        </p:nvPicPr>
        <p:blipFill>
          <a:blip r:embed="rId3"/>
          <a:stretch>
            <a:fillRect/>
          </a:stretch>
        </p:blipFill>
        <p:spPr>
          <a:xfrm>
            <a:off x="1586144" y="3813722"/>
            <a:ext cx="9144000" cy="2373252"/>
          </a:xfrm>
          <a:prstGeom prst="rect">
            <a:avLst/>
          </a:prstGeom>
        </p:spPr>
      </p:pic>
    </p:spTree>
    <p:extLst>
      <p:ext uri="{BB962C8B-B14F-4D97-AF65-F5344CB8AC3E}">
        <p14:creationId xmlns:p14="http://schemas.microsoft.com/office/powerpoint/2010/main" val="278437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7A80C1-3165-0CF2-1FCA-50CE630CB55C}"/>
              </a:ext>
            </a:extLst>
          </p:cNvPr>
          <p:cNvSpPr>
            <a:spLocks noGrp="1"/>
          </p:cNvSpPr>
          <p:nvPr>
            <p:ph type="title"/>
          </p:nvPr>
        </p:nvSpPr>
        <p:spPr>
          <a:xfrm>
            <a:off x="0" y="0"/>
            <a:ext cx="12192000" cy="408374"/>
          </a:xfrm>
          <a:solidFill>
            <a:srgbClr val="1F23A9"/>
          </a:solidFill>
        </p:spPr>
        <p:txBody>
          <a:bodyPr>
            <a:normAutofit fontScale="90000"/>
          </a:bodyPr>
          <a:lstStyle/>
          <a:p>
            <a:pPr algn="ctr" eaLnBrk="1" hangingPunct="1"/>
            <a:r>
              <a:rPr lang="ka-GE" sz="3600" dirty="0">
                <a:solidFill>
                  <a:schemeClr val="bg1"/>
                </a:solidFill>
                <a:latin typeface="Calibri" panose="020F0502020204030204" pitchFamily="34" charset="0"/>
                <a:cs typeface="Calibri" panose="020F0502020204030204" pitchFamily="34" charset="0"/>
              </a:rPr>
              <a:t>შეფასების კომპონენტები</a:t>
            </a:r>
            <a:endParaRPr lang="en-US" altLang="en-US" sz="3600" dirty="0">
              <a:solidFill>
                <a:schemeClr val="bg1"/>
              </a:solidFill>
              <a:latin typeface="Calibri" panose="020F0502020204030204" pitchFamily="34" charset="0"/>
              <a:cs typeface="Calibri" panose="020F0502020204030204" pitchFamily="34" charset="0"/>
            </a:endParaRPr>
          </a:p>
        </p:txBody>
      </p:sp>
      <p:sp>
        <p:nvSpPr>
          <p:cNvPr id="2" name="Content Placeholder 2">
            <a:extLst>
              <a:ext uri="{FF2B5EF4-FFF2-40B4-BE49-F238E27FC236}">
                <a16:creationId xmlns:a16="http://schemas.microsoft.com/office/drawing/2014/main" id="{388F6C2C-340A-6F29-AEC7-A2063FEBE447}"/>
              </a:ext>
            </a:extLst>
          </p:cNvPr>
          <p:cNvSpPr>
            <a:spLocks noGrp="1"/>
          </p:cNvSpPr>
          <p:nvPr>
            <p:ph idx="1"/>
          </p:nvPr>
        </p:nvSpPr>
        <p:spPr>
          <a:xfrm>
            <a:off x="712977" y="714471"/>
            <a:ext cx="10925843" cy="5144790"/>
          </a:xfrm>
        </p:spPr>
        <p:txBody>
          <a:bodyPr>
            <a:normAutofit/>
          </a:bodyPr>
          <a:lstStyle/>
          <a:p>
            <a:pPr eaLnBrk="1" hangingPunct="1"/>
            <a:r>
              <a:rPr lang="ka-GE" altLang="en-US" sz="2400" dirty="0">
                <a:latin typeface="Calibri" panose="020F0502020204030204" pitchFamily="34" charset="0"/>
                <a:cs typeface="Calibri" panose="020F0502020204030204" pitchFamily="34" charset="0"/>
              </a:rPr>
              <a:t>დავალებების შესრულება - 40 ქულა (</a:t>
            </a:r>
            <a:r>
              <a:rPr lang="ka-GE" altLang="en-US" sz="1800" dirty="0">
                <a:latin typeface="Calibri" panose="020F0502020204030204" pitchFamily="34" charset="0"/>
                <a:cs typeface="Calibri" panose="020F0502020204030204" pitchFamily="34" charset="0"/>
              </a:rPr>
              <a:t>მინიმალური ზღვარი 41% </a:t>
            </a:r>
            <a:r>
              <a:rPr lang="ka-GE" altLang="en-US" sz="2400" dirty="0">
                <a:latin typeface="Calibri" panose="020F0502020204030204" pitchFamily="34" charset="0"/>
                <a:cs typeface="Calibri" panose="020F0502020204030204" pitchFamily="34" charset="0"/>
              </a:rPr>
              <a:t>- </a:t>
            </a:r>
            <a:r>
              <a:rPr lang="ka-GE" altLang="en-US" sz="1800" b="1" dirty="0">
                <a:solidFill>
                  <a:srgbClr val="FE007C"/>
                </a:solidFill>
                <a:latin typeface="Calibri" panose="020F0502020204030204" pitchFamily="34" charset="0"/>
                <a:cs typeface="Calibri" panose="020F0502020204030204" pitchFamily="34" charset="0"/>
              </a:rPr>
              <a:t>16,4 ქულა</a:t>
            </a:r>
            <a:r>
              <a:rPr lang="ka-GE" altLang="en-US" sz="2400" dirty="0">
                <a:latin typeface="Calibri" panose="020F0502020204030204" pitchFamily="34" charset="0"/>
                <a:cs typeface="Calibri" panose="020F0502020204030204" pitchFamily="34" charset="0"/>
              </a:rPr>
              <a:t>);</a:t>
            </a:r>
            <a:endParaRPr lang="en-US" altLang="en-US" sz="2400" dirty="0">
              <a:latin typeface="Calibri" panose="020F0502020204030204" pitchFamily="34" charset="0"/>
              <a:cs typeface="Calibri" panose="020F0502020204030204" pitchFamily="34" charset="0"/>
            </a:endParaRPr>
          </a:p>
          <a:p>
            <a:pPr eaLnBrk="1" hangingPunct="1"/>
            <a:r>
              <a:rPr lang="ka-GE" altLang="en-US" sz="2400" dirty="0">
                <a:latin typeface="Calibri" panose="020F0502020204030204" pitchFamily="34" charset="0"/>
                <a:cs typeface="Calibri" panose="020F0502020204030204" pitchFamily="34" charset="0"/>
              </a:rPr>
              <a:t>შუალედური გამოცდა - 30 ქულა </a:t>
            </a:r>
            <a:r>
              <a:rPr lang="ka-GE" altLang="en-US" sz="1800" dirty="0">
                <a:latin typeface="Calibri" panose="020F0502020204030204" pitchFamily="34" charset="0"/>
                <a:cs typeface="Calibri" panose="020F0502020204030204" pitchFamily="34" charset="0"/>
              </a:rPr>
              <a:t>(მინიმალური ზღვარი 41% </a:t>
            </a:r>
            <a:r>
              <a:rPr lang="ka-GE" altLang="en-US" sz="2400" dirty="0">
                <a:latin typeface="Calibri" panose="020F0502020204030204" pitchFamily="34" charset="0"/>
                <a:cs typeface="Calibri" panose="020F0502020204030204" pitchFamily="34" charset="0"/>
              </a:rPr>
              <a:t>-</a:t>
            </a:r>
            <a:r>
              <a:rPr lang="ka-GE" altLang="en-US" sz="1800" dirty="0">
                <a:latin typeface="Calibri" panose="020F0502020204030204" pitchFamily="34" charset="0"/>
                <a:cs typeface="Calibri" panose="020F0502020204030204" pitchFamily="34" charset="0"/>
              </a:rPr>
              <a:t> </a:t>
            </a:r>
            <a:r>
              <a:rPr lang="ka-GE" altLang="en-US" sz="1800" b="1" dirty="0">
                <a:solidFill>
                  <a:srgbClr val="FE007C"/>
                </a:solidFill>
                <a:latin typeface="Calibri" panose="020F0502020204030204" pitchFamily="34" charset="0"/>
                <a:cs typeface="Calibri" panose="020F0502020204030204" pitchFamily="34" charset="0"/>
              </a:rPr>
              <a:t>12,3 ქულა</a:t>
            </a:r>
            <a:r>
              <a:rPr lang="ka-GE" altLang="en-US" sz="1800" dirty="0">
                <a:latin typeface="Calibri" panose="020F0502020204030204" pitchFamily="34" charset="0"/>
                <a:cs typeface="Calibri" panose="020F0502020204030204" pitchFamily="34" charset="0"/>
              </a:rPr>
              <a:t>)</a:t>
            </a:r>
            <a:r>
              <a:rPr lang="ka-GE" altLang="en-US" sz="2400" dirty="0">
                <a:latin typeface="Calibri" panose="020F0502020204030204" pitchFamily="34" charset="0"/>
                <a:cs typeface="Calibri" panose="020F0502020204030204" pitchFamily="34" charset="0"/>
              </a:rPr>
              <a:t>;</a:t>
            </a:r>
            <a:endParaRPr lang="en-US" altLang="en-US" sz="2400" dirty="0">
              <a:latin typeface="Calibri" panose="020F0502020204030204" pitchFamily="34" charset="0"/>
              <a:cs typeface="Calibri" panose="020F0502020204030204" pitchFamily="34" charset="0"/>
            </a:endParaRPr>
          </a:p>
          <a:p>
            <a:pPr eaLnBrk="1" hangingPunct="1"/>
            <a:r>
              <a:rPr lang="ka-GE" altLang="en-US" sz="2400" dirty="0">
                <a:latin typeface="Calibri" panose="020F0502020204030204" pitchFamily="34" charset="0"/>
                <a:cs typeface="Calibri" panose="020F0502020204030204" pitchFamily="34" charset="0"/>
              </a:rPr>
              <a:t>შემაჯამებელი პროექტი  -  30 ქულა (</a:t>
            </a:r>
            <a:r>
              <a:rPr lang="ka-GE" altLang="en-US" sz="1800" dirty="0">
                <a:latin typeface="Calibri" panose="020F0502020204030204" pitchFamily="34" charset="0"/>
                <a:cs typeface="Calibri" panose="020F0502020204030204" pitchFamily="34" charset="0"/>
              </a:rPr>
              <a:t>მინიმალური ზღვარი 41% </a:t>
            </a:r>
            <a:r>
              <a:rPr lang="ka-GE" altLang="en-US" sz="2400" dirty="0">
                <a:latin typeface="Calibri" panose="020F0502020204030204" pitchFamily="34" charset="0"/>
                <a:cs typeface="Calibri" panose="020F0502020204030204" pitchFamily="34" charset="0"/>
              </a:rPr>
              <a:t>-</a:t>
            </a:r>
            <a:r>
              <a:rPr lang="ka-GE" altLang="en-US" sz="1800" dirty="0">
                <a:latin typeface="Calibri" panose="020F0502020204030204" pitchFamily="34" charset="0"/>
                <a:cs typeface="Calibri" panose="020F0502020204030204" pitchFamily="34" charset="0"/>
              </a:rPr>
              <a:t> </a:t>
            </a:r>
            <a:r>
              <a:rPr lang="ka-GE" altLang="en-US" sz="1800" b="1" dirty="0">
                <a:solidFill>
                  <a:srgbClr val="FE007C"/>
                </a:solidFill>
                <a:latin typeface="Calibri" panose="020F0502020204030204" pitchFamily="34" charset="0"/>
                <a:cs typeface="Calibri" panose="020F0502020204030204" pitchFamily="34" charset="0"/>
              </a:rPr>
              <a:t>12,3 ქულა</a:t>
            </a:r>
            <a:r>
              <a:rPr lang="ka-GE" altLang="en-US" sz="1800" dirty="0">
                <a:latin typeface="Calibri" panose="020F0502020204030204" pitchFamily="34" charset="0"/>
                <a:cs typeface="Calibri" panose="020F0502020204030204" pitchFamily="34" charset="0"/>
              </a:rPr>
              <a:t>)</a:t>
            </a:r>
            <a:r>
              <a:rPr lang="ka-GE" altLang="en-US" sz="2400" dirty="0">
                <a:latin typeface="Calibri" panose="020F0502020204030204" pitchFamily="34" charset="0"/>
                <a:cs typeface="Calibri" panose="020F0502020204030204" pitchFamily="34" charset="0"/>
              </a:rPr>
              <a:t>;</a:t>
            </a:r>
            <a:endParaRPr lang="en-US" altLang="en-US" sz="2400" dirty="0">
              <a:latin typeface="Calibri" panose="020F0502020204030204" pitchFamily="34" charset="0"/>
              <a:cs typeface="Calibri" panose="020F0502020204030204" pitchFamily="34" charset="0"/>
            </a:endParaRPr>
          </a:p>
          <a:p>
            <a:pPr eaLnBrk="1" hangingPunct="1"/>
            <a:endParaRPr lang="ka-GE" altLang="en-US" sz="2400" i="1" dirty="0">
              <a:latin typeface="Calibri" panose="020F0502020204030204" pitchFamily="34" charset="0"/>
              <a:cs typeface="Calibri" panose="020F0502020204030204" pitchFamily="34" charset="0"/>
            </a:endParaRPr>
          </a:p>
          <a:p>
            <a:pPr eaLnBrk="1" hangingPunct="1"/>
            <a:r>
              <a:rPr lang="ka-GE" altLang="en-US" sz="2400" i="1" dirty="0">
                <a:latin typeface="Calibri" panose="020F0502020204030204" pitchFamily="34" charset="0"/>
                <a:cs typeface="Calibri" panose="020F0502020204030204" pitchFamily="34" charset="0"/>
              </a:rPr>
              <a:t>იმ შემთხვევაში, თუ სტუდენტის რომელიმე დავალებაში/ნაშრომში გამოვლინდა </a:t>
            </a:r>
            <a:r>
              <a:rPr lang="ka-GE" altLang="en-US" sz="2400" b="1" i="1" u="sng" dirty="0">
                <a:solidFill>
                  <a:srgbClr val="FE007C"/>
                </a:solidFill>
                <a:latin typeface="Calibri" panose="020F0502020204030204" pitchFamily="34" charset="0"/>
                <a:cs typeface="Calibri" panose="020F0502020204030204" pitchFamily="34" charset="0"/>
              </a:rPr>
              <a:t>პლაგიატის შემთხვევა</a:t>
            </a:r>
            <a:r>
              <a:rPr lang="ka-GE" altLang="en-US" sz="2400" i="1" dirty="0">
                <a:latin typeface="Calibri" panose="020F0502020204030204" pitchFamily="34" charset="0"/>
                <a:cs typeface="Calibri" panose="020F0502020204030204" pitchFamily="34" charset="0"/>
              </a:rPr>
              <a:t>, დავალება/ნაშრომი არ შეფასდება, ხოლო სტუდენტის მიერ კომპონენტში დაგროვებული ქულები გაუქმდება. </a:t>
            </a:r>
          </a:p>
          <a:p>
            <a:pPr eaLnBrk="1" hangingPunct="1"/>
            <a:r>
              <a:rPr lang="ka-GE" altLang="en-US" sz="2400" i="1" dirty="0">
                <a:latin typeface="Calibri" panose="020F0502020204030204" pitchFamily="34" charset="0"/>
                <a:cs typeface="Calibri" panose="020F0502020204030204" pitchFamily="34" charset="0"/>
              </a:rPr>
              <a:t>წესი ასევე ვრცელდება  სტუდენტების მიერ ერთმანეთის ნაშრომების გადაწერის შემთხვევებზე (</a:t>
            </a:r>
            <a:r>
              <a:rPr lang="ka-GE" altLang="en-US" sz="2400" b="1" i="1" dirty="0">
                <a:solidFill>
                  <a:srgbClr val="FE007C"/>
                </a:solidFill>
                <a:latin typeface="Calibri" panose="020F0502020204030204" pitchFamily="34" charset="0"/>
                <a:cs typeface="Calibri" panose="020F0502020204030204" pitchFamily="34" charset="0"/>
              </a:rPr>
              <a:t>პლაგიატის სანქცია ვრცელდება დავალების/ნაშრომის ორივე ავტორზე</a:t>
            </a:r>
            <a:r>
              <a:rPr lang="ka-GE" altLang="en-US" sz="2400" i="1" dirty="0">
                <a:latin typeface="Calibri" panose="020F0502020204030204" pitchFamily="34" charset="0"/>
                <a:cs typeface="Calibri" panose="020F0502020204030204" pitchFamily="34" charset="0"/>
              </a:rPr>
              <a:t>)</a:t>
            </a:r>
            <a:endParaRPr lang="en-US" altLang="en-US" sz="24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209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2323</Words>
  <Application>Microsoft Office PowerPoint</Application>
  <PresentationFormat>Widescreen</PresentationFormat>
  <Paragraphs>197</Paragraphs>
  <Slides>32</Slides>
  <Notes>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Sylfaen</vt:lpstr>
      <vt:lpstr>Wingdings</vt:lpstr>
      <vt:lpstr>Wingdings 2</vt:lpstr>
      <vt:lpstr>Office Theme</vt:lpstr>
      <vt:lpstr>კვლევის მეთოდები  ლექტ. გიორგი რატიანი</vt:lpstr>
      <vt:lpstr>სილაბუსი კვლევის მეთოდებში</vt:lpstr>
      <vt:lpstr>შეფასების სისტემა</vt:lpstr>
      <vt:lpstr>სასწავლო მასალები</vt:lpstr>
      <vt:lpstr>შუალედური და დასკვნითი გამოცდა</vt:lpstr>
      <vt:lpstr>საბიბლიოთეკო სერვისი და კვლევების ცენტრი</vt:lpstr>
      <vt:lpstr>კურსის მიზანი</vt:lpstr>
      <vt:lpstr>PowerPoint Presentation</vt:lpstr>
      <vt:lpstr>შეფასების კომპონენტები</vt:lpstr>
      <vt:lpstr>კვლევის საბაზისო ელემენტები</vt:lpstr>
      <vt:lpstr>რა არის კვლევა?</vt:lpstr>
      <vt:lpstr>PowerPoint Presentation</vt:lpstr>
      <vt:lpstr>კვლევის საბაზისო ელემენტები</vt:lpstr>
      <vt:lpstr>PowerPoint Presentation</vt:lpstr>
      <vt:lpstr>PowerPoint Presentation</vt:lpstr>
      <vt:lpstr>PowerPoint Presentation</vt:lpstr>
      <vt:lpstr>მეცნიერება, მონაცემები და ინფორმაცია</vt:lpstr>
      <vt:lpstr>PowerPoint Presentation</vt:lpstr>
      <vt:lpstr>6. ცოდნა (Knowledge):</vt:lpstr>
      <vt:lpstr>რომელია კვლევის შედეგად მიღებული ინფორმაციის მაგალითი, რომელია ტყუილი და რომელი მართალი?:</vt:lpstr>
      <vt:lpstr>რომელია კვლევის შედეგად მიღებული ინფორმაციის მაგალითი, რომელია ტყუილი და რომელი მართალი?:</vt:lpstr>
      <vt:lpstr>რომელია კვლევის შედეგად მიღებული ინფორმაციის მაგალითი, რომელია ტყუილი და რომელი მართალი?:</vt:lpstr>
      <vt:lpstr>PowerPoint Presentation</vt:lpstr>
      <vt:lpstr>PowerPoint Presentation</vt:lpstr>
      <vt:lpstr>PowerPoint Presentation</vt:lpstr>
      <vt:lpstr>ვინ უფრო მაგარია?</vt:lpstr>
      <vt:lpstr>ვინ გაიმარჯვებს არჩევნებში?</vt:lpstr>
      <vt:lpstr>ვინ უფრო ლამაზია?</vt:lpstr>
      <vt:lpstr>PowerPoint Presentation</vt:lpstr>
      <vt:lpstr>PowerPoint Presentation</vt:lpstr>
      <vt:lpstr>PowerPoint Presentation</vt:lpstr>
      <vt:lpstr>დასკვნა და  კითხვა-პასუხი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Giorgi Ratiani</cp:lastModifiedBy>
  <cp:revision>42</cp:revision>
  <dcterms:created xsi:type="dcterms:W3CDTF">2021-03-10T15:14:38Z</dcterms:created>
  <dcterms:modified xsi:type="dcterms:W3CDTF">2024-09-24T09:42:42Z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dd2b3a5-926f-4111-8eea-9c5318b8762f_Enabled">
    <vt:lpwstr>true</vt:lpwstr>
  </property>
  <property fmtid="{D5CDD505-2E9C-101B-9397-08002B2CF9AE}" pid="3" name="MSIP_Label_cdd2b3a5-926f-4111-8eea-9c5318b8762f_SetDate">
    <vt:lpwstr>2024-09-24T06:07:04Z</vt:lpwstr>
  </property>
  <property fmtid="{D5CDD505-2E9C-101B-9397-08002B2CF9AE}" pid="4" name="MSIP_Label_cdd2b3a5-926f-4111-8eea-9c5318b8762f_Method">
    <vt:lpwstr>Standard</vt:lpwstr>
  </property>
  <property fmtid="{D5CDD505-2E9C-101B-9397-08002B2CF9AE}" pid="5" name="MSIP_Label_cdd2b3a5-926f-4111-8eea-9c5318b8762f_Name">
    <vt:lpwstr>defa4170-0d19-0005-0004-bc88714345d2</vt:lpwstr>
  </property>
  <property fmtid="{D5CDD505-2E9C-101B-9397-08002B2CF9AE}" pid="6" name="MSIP_Label_cdd2b3a5-926f-4111-8eea-9c5318b8762f_SiteId">
    <vt:lpwstr>61d2e93c-423d-43b4-8f23-1580c2341952</vt:lpwstr>
  </property>
  <property fmtid="{D5CDD505-2E9C-101B-9397-08002B2CF9AE}" pid="7" name="MSIP_Label_cdd2b3a5-926f-4111-8eea-9c5318b8762f_ActionId">
    <vt:lpwstr>abd0cee9-70aa-4660-a2de-8a6811a1fcd7</vt:lpwstr>
  </property>
  <property fmtid="{D5CDD505-2E9C-101B-9397-08002B2CF9AE}" pid="8" name="MSIP_Label_cdd2b3a5-926f-4111-8eea-9c5318b8762f_ContentBits">
    <vt:lpwstr>0</vt:lpwstr>
  </property>
</Properties>
</file>